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5" r:id="rId5"/>
  </p:sldMasterIdLst>
  <p:notesMasterIdLst>
    <p:notesMasterId r:id="rId15"/>
  </p:notesMasterIdLst>
  <p:handoutMasterIdLst>
    <p:handoutMasterId r:id="rId16"/>
  </p:handoutMasterIdLst>
  <p:sldIdLst>
    <p:sldId id="275" r:id="rId6"/>
    <p:sldId id="364" r:id="rId7"/>
    <p:sldId id="365" r:id="rId8"/>
    <p:sldId id="366" r:id="rId9"/>
    <p:sldId id="369" r:id="rId10"/>
    <p:sldId id="367" r:id="rId11"/>
    <p:sldId id="368" r:id="rId12"/>
    <p:sldId id="370" r:id="rId13"/>
    <p:sldId id="371" r:id="rId1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A7A8AA"/>
    <a:srgbClr val="FF6600"/>
    <a:srgbClr val="FF8200"/>
    <a:srgbClr val="333333"/>
    <a:srgbClr val="0073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408" autoAdjust="0"/>
  </p:normalViewPr>
  <p:slideViewPr>
    <p:cSldViewPr snapToGrid="0" snapToObjects="1">
      <p:cViewPr varScale="1">
        <p:scale>
          <a:sx n="106" d="100"/>
          <a:sy n="106" d="100"/>
        </p:scale>
        <p:origin x="-1518" y="-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53" d="100"/>
          <a:sy n="53" d="100"/>
        </p:scale>
        <p:origin x="-282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29354F9-06F8-4DA4-973E-2A052CB20490}" type="datetimeFigureOut">
              <a:rPr lang="en-US" smtClean="0"/>
              <a:t>8/10/2018</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F15B42D-08E2-44FA-9F0F-B2E6057F9D48}" type="slidenum">
              <a:rPr lang="en-US" smtClean="0"/>
              <a:t>‹#›</a:t>
            </a:fld>
            <a:endParaRPr lang="en-US" dirty="0"/>
          </a:p>
        </p:txBody>
      </p:sp>
    </p:spTree>
    <p:extLst>
      <p:ext uri="{BB962C8B-B14F-4D97-AF65-F5344CB8AC3E}">
        <p14:creationId xmlns:p14="http://schemas.microsoft.com/office/powerpoint/2010/main" val="152673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5835E8C-6C4A-447B-B27B-D655ECF44DD6}" type="datetimeFigureOut">
              <a:rPr lang="en-US" smtClean="0"/>
              <a:t>8/10/2018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D237FC1-CCE9-41AC-BDB3-2BB89F45D3EB}" type="slidenum">
              <a:rPr lang="en-US" smtClean="0"/>
              <a:t>‹#›</a:t>
            </a:fld>
            <a:endParaRPr lang="en-US" dirty="0"/>
          </a:p>
        </p:txBody>
      </p:sp>
    </p:spTree>
    <p:extLst>
      <p:ext uri="{BB962C8B-B14F-4D97-AF65-F5344CB8AC3E}">
        <p14:creationId xmlns:p14="http://schemas.microsoft.com/office/powerpoint/2010/main" val="71947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7FC1-CCE9-41AC-BDB3-2BB89F45D3EB}" type="slidenum">
              <a:rPr lang="en-US" smtClean="0"/>
              <a:t>1</a:t>
            </a:fld>
            <a:endParaRPr lang="en-US" dirty="0"/>
          </a:p>
        </p:txBody>
      </p:sp>
    </p:spTree>
    <p:extLst>
      <p:ext uri="{BB962C8B-B14F-4D97-AF65-F5344CB8AC3E}">
        <p14:creationId xmlns:p14="http://schemas.microsoft.com/office/powerpoint/2010/main" val="65638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7FC1-CCE9-41AC-BDB3-2BB89F45D3EB}" type="slidenum">
              <a:rPr lang="en-US" smtClean="0"/>
              <a:t>5</a:t>
            </a:fld>
            <a:endParaRPr lang="en-US" dirty="0"/>
          </a:p>
        </p:txBody>
      </p:sp>
    </p:spTree>
    <p:extLst>
      <p:ext uri="{BB962C8B-B14F-4D97-AF65-F5344CB8AC3E}">
        <p14:creationId xmlns:p14="http://schemas.microsoft.com/office/powerpoint/2010/main" val="656382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616" cy="6870462"/>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smtClean="0"/>
              <a:t>Cover Slide Title and Multiple Lines If Necessary</a:t>
            </a:r>
            <a:endParaRPr lang="en-US" dirty="0"/>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val="381595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
        <p:nvSpPr>
          <p:cNvPr id="12" name="Text Placeholder 11"/>
          <p:cNvSpPr>
            <a:spLocks noGrp="1"/>
          </p:cNvSpPr>
          <p:nvPr>
            <p:ph type="body" sz="quarter" idx="13" hasCustomPrompt="1"/>
          </p:nvPr>
        </p:nvSpPr>
        <p:spPr>
          <a:xfrm>
            <a:off x="300039" y="157526"/>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smtClean="0"/>
              <a:t>Subtitle of Presentation</a:t>
            </a:r>
            <a:endParaRPr lang="en-US" dirty="0"/>
          </a:p>
        </p:txBody>
      </p:sp>
      <p:pic>
        <p:nvPicPr>
          <p:cNvPr id="8" name="Picture 7" descr="placeholder-horizontal.png"/>
          <p:cNvPicPr>
            <a:picLocks noChangeAspect="1"/>
          </p:cNvPicPr>
          <p:nvPr userDrawn="1"/>
        </p:nvPicPr>
        <p:blipFill>
          <a:blip r:embed="rId3"/>
          <a:stretch>
            <a:fillRect/>
          </a:stretch>
        </p:blipFill>
        <p:spPr>
          <a:xfrm>
            <a:off x="-608" y="1768138"/>
            <a:ext cx="9144000" cy="4133088"/>
          </a:xfrm>
          <a:prstGeom prst="rect">
            <a:avLst/>
          </a:prstGeom>
        </p:spPr>
      </p:pic>
    </p:spTree>
    <p:extLst>
      <p:ext uri="{BB962C8B-B14F-4D97-AF65-F5344CB8AC3E}">
        <p14:creationId xmlns:p14="http://schemas.microsoft.com/office/powerpoint/2010/main" val="163619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291497"/>
            <a:ext cx="9144608" cy="6566503"/>
          </a:xfrm>
          <a:prstGeom prst="rect">
            <a:avLst/>
          </a:prstGeom>
        </p:spPr>
      </p:pic>
      <p:pic>
        <p:nvPicPr>
          <p:cNvPr id="11" name="Picture 10"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Wordmark here</a:t>
            </a:r>
            <a:endParaRPr lang="en-US" dirty="0"/>
          </a:p>
        </p:txBody>
      </p:sp>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Wordmark here</a:t>
            </a:r>
            <a:endParaRPr lang="en-US" dirty="0"/>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
        <p:nvSpPr>
          <p:cNvPr id="10"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Tree>
    <p:extLst>
      <p:ext uri="{BB962C8B-B14F-4D97-AF65-F5344CB8AC3E}">
        <p14:creationId xmlns:p14="http://schemas.microsoft.com/office/powerpoint/2010/main" val="277703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Wordmark here</a:t>
            </a:r>
            <a:endParaRPr lang="en-US" dirty="0"/>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2" name="Picture 11" descr="placeholder-horizontal.png"/>
          <p:cNvPicPr>
            <a:picLocks noChangeAspect="1"/>
          </p:cNvPicPr>
          <p:nvPr userDrawn="1"/>
        </p:nvPicPr>
        <p:blipFill>
          <a:blip r:embed="rId3"/>
          <a:stretch>
            <a:fillRect/>
          </a:stretch>
        </p:blipFill>
        <p:spPr>
          <a:xfrm>
            <a:off x="-608" y="1828387"/>
            <a:ext cx="9144000" cy="3928946"/>
          </a:xfrm>
          <a:prstGeom prst="rect">
            <a:avLst/>
          </a:prstGeom>
        </p:spPr>
      </p:pic>
      <p:sp>
        <p:nvSpPr>
          <p:cNvPr id="16"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Wordmark here</a:t>
            </a:r>
            <a:endParaRPr lang="en-US" dirty="0"/>
          </a:p>
        </p:txBody>
      </p:sp>
      <p:sp>
        <p:nvSpPr>
          <p:cNvPr id="17"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Tree>
    <p:extLst>
      <p:ext uri="{BB962C8B-B14F-4D97-AF65-F5344CB8AC3E}">
        <p14:creationId xmlns:p14="http://schemas.microsoft.com/office/powerpoint/2010/main" val="2777037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320681"/>
            <a:ext cx="9144608" cy="6637866"/>
          </a:xfrm>
          <a:prstGeom prst="rect">
            <a:avLst/>
          </a:prstGeom>
        </p:spPr>
      </p:pic>
      <p:pic>
        <p:nvPicPr>
          <p:cNvPr id="8" name="Picture 7"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443402" y="374493"/>
            <a:ext cx="6878044" cy="541526"/>
          </a:xfrm>
          <a:prstGeom prst="rect">
            <a:avLst/>
          </a:prstGeom>
        </p:spPr>
        <p:txBody>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Wordmark here</a:t>
            </a:r>
            <a:endParaRPr lang="en-US" dirty="0"/>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1" name="Text Placeholder 10"/>
          <p:cNvSpPr>
            <a:spLocks noGrp="1"/>
          </p:cNvSpPr>
          <p:nvPr>
            <p:ph type="body" sz="quarter" idx="12" hasCustomPrompt="1"/>
          </p:nvPr>
        </p:nvSpPr>
        <p:spPr>
          <a:xfrm>
            <a:off x="443402" y="1039813"/>
            <a:ext cx="6329930" cy="701901"/>
          </a:xfrm>
          <a:prstGeom prst="rect">
            <a:avLst/>
          </a:prstGeom>
        </p:spPr>
        <p:txBody>
          <a:bodyPr vert="horz"/>
          <a:lstStyle>
            <a:lvl1pPr marL="0" indent="0">
              <a:buNone/>
              <a:defRPr sz="1400">
                <a:solidFill>
                  <a:srgbClr val="53565A"/>
                </a:solidFill>
              </a:defRPr>
            </a:lvl1pPr>
          </a:lstStyle>
          <a:p>
            <a:pPr>
              <a:lnSpc>
                <a:spcPct val="100000"/>
              </a:lnSpc>
            </a:pPr>
            <a:r>
              <a:rPr lang="en-US" sz="1600" dirty="0" smtClean="0">
                <a:solidFill>
                  <a:schemeClr val="tx2"/>
                </a:solidFill>
              </a:rPr>
              <a:t>Subtitle of slide and or description of presentation</a:t>
            </a:r>
            <a:br>
              <a:rPr lang="en-US" sz="1600" dirty="0" smtClean="0">
                <a:solidFill>
                  <a:schemeClr val="tx2"/>
                </a:solidFill>
              </a:rPr>
            </a:br>
            <a:r>
              <a:rPr lang="en-US" sz="1600" baseline="0" dirty="0" smtClean="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val="1670756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443402" y="374493"/>
            <a:ext cx="6878044" cy="541526"/>
          </a:xfrm>
          <a:prstGeom prst="rect">
            <a:avLst/>
          </a:prstGeom>
        </p:spPr>
        <p:txBody>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Wordmark here</a:t>
            </a:r>
            <a:endParaRPr lang="en-US" dirty="0"/>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1" name="Text Placeholder 10"/>
          <p:cNvSpPr>
            <a:spLocks noGrp="1"/>
          </p:cNvSpPr>
          <p:nvPr>
            <p:ph type="body" sz="quarter" idx="12" hasCustomPrompt="1"/>
          </p:nvPr>
        </p:nvSpPr>
        <p:spPr>
          <a:xfrm>
            <a:off x="443402" y="1039813"/>
            <a:ext cx="6329930" cy="701901"/>
          </a:xfrm>
          <a:prstGeom prst="rect">
            <a:avLst/>
          </a:prstGeom>
        </p:spPr>
        <p:txBody>
          <a:bodyPr vert="horz"/>
          <a:lstStyle>
            <a:lvl1pPr marL="0" indent="0">
              <a:buNone/>
              <a:defRPr sz="1400">
                <a:solidFill>
                  <a:srgbClr val="53565A"/>
                </a:solidFill>
              </a:defRPr>
            </a:lvl1pPr>
          </a:lstStyle>
          <a:p>
            <a:pPr>
              <a:lnSpc>
                <a:spcPct val="100000"/>
              </a:lnSpc>
            </a:pPr>
            <a:r>
              <a:rPr lang="en-US" sz="1600" dirty="0" smtClean="0">
                <a:solidFill>
                  <a:schemeClr val="tx2"/>
                </a:solidFill>
              </a:rPr>
              <a:t>Subtitle of slide and or description of presentation</a:t>
            </a:r>
            <a:br>
              <a:rPr lang="en-US" sz="1600" dirty="0" smtClean="0">
                <a:solidFill>
                  <a:schemeClr val="tx2"/>
                </a:solidFill>
              </a:rPr>
            </a:br>
            <a:r>
              <a:rPr lang="en-US" sz="1600" baseline="0" dirty="0" smtClean="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0" name="Picture 9" descr="placeholder-horizontal.png"/>
          <p:cNvPicPr>
            <a:picLocks noChangeAspect="1"/>
          </p:cNvPicPr>
          <p:nvPr userDrawn="1"/>
        </p:nvPicPr>
        <p:blipFill>
          <a:blip r:embed="rId3"/>
          <a:stretch>
            <a:fillRect/>
          </a:stretch>
        </p:blipFill>
        <p:spPr>
          <a:xfrm>
            <a:off x="-608" y="1828387"/>
            <a:ext cx="9144000" cy="4044432"/>
          </a:xfrm>
          <a:prstGeom prst="rect">
            <a:avLst/>
          </a:prstGeom>
        </p:spPr>
      </p:pic>
    </p:spTree>
    <p:extLst>
      <p:ext uri="{BB962C8B-B14F-4D97-AF65-F5344CB8AC3E}">
        <p14:creationId xmlns:p14="http://schemas.microsoft.com/office/powerpoint/2010/main" val="1670756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smtClean="0">
                <a:solidFill>
                  <a:schemeClr val="tx1"/>
                </a:solidFill>
              </a:rPr>
              <a:t>Section Title And Multiple Lines If</a:t>
            </a:r>
            <a:r>
              <a:rPr lang="en-US" sz="3600" baseline="0" dirty="0" smtClean="0">
                <a:solidFill>
                  <a:schemeClr val="tx1"/>
                </a:solidFill>
              </a:rPr>
              <a:t> Necessary</a:t>
            </a:r>
            <a:endParaRPr lang="en-US" sz="3600" dirty="0">
              <a:solidFill>
                <a:schemeClr val="tx1"/>
              </a:solidFill>
            </a:endParaRPr>
          </a:p>
        </p:txBody>
      </p:sp>
    </p:spTree>
    <p:extLst>
      <p:ext uri="{BB962C8B-B14F-4D97-AF65-F5344CB8AC3E}">
        <p14:creationId xmlns:p14="http://schemas.microsoft.com/office/powerpoint/2010/main" val="2677288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smtClean="0">
                <a:solidFill>
                  <a:schemeClr val="tx1"/>
                </a:solidFill>
              </a:rPr>
              <a:t>Section Title And Multiple Lines If</a:t>
            </a:r>
            <a:r>
              <a:rPr lang="en-US" sz="3600" baseline="0" dirty="0" smtClean="0">
                <a:solidFill>
                  <a:schemeClr val="tx1"/>
                </a:solidFill>
              </a:rPr>
              <a:t> Necessary</a:t>
            </a:r>
            <a:endParaRPr lang="en-US" sz="3600" dirty="0">
              <a:solidFill>
                <a:schemeClr val="tx1"/>
              </a:solidFill>
            </a:endParaRPr>
          </a:p>
        </p:txBody>
      </p:sp>
      <p:pic>
        <p:nvPicPr>
          <p:cNvPr id="5" name="Picture 4"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2677288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Illust_Appendix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685018" cy="6858000"/>
          </a:xfrm>
          <a:prstGeom prst="rect">
            <a:avLst/>
          </a:prstGeom>
        </p:spPr>
      </p:pic>
      <p:pic>
        <p:nvPicPr>
          <p:cNvPr id="5" name="Picture 4"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smtClean="0"/>
              <a:t>Appendix</a:t>
            </a:r>
            <a:endParaRPr lang="en-US" dirty="0"/>
          </a:p>
        </p:txBody>
      </p:sp>
    </p:spTree>
    <p:extLst>
      <p:ext uri="{BB962C8B-B14F-4D97-AF65-F5344CB8AC3E}">
        <p14:creationId xmlns:p14="http://schemas.microsoft.com/office/powerpoint/2010/main" val="3004756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smtClean="0"/>
              <a:t>Appendix</a:t>
            </a:r>
            <a:endParaRPr lang="en-US" dirty="0"/>
          </a:p>
        </p:txBody>
      </p:sp>
      <p:pic>
        <p:nvPicPr>
          <p:cNvPr id="9" name="Picture 8"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3004756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val="50666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5" y="5551714"/>
            <a:ext cx="3912178" cy="49447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Wordmark here</a:t>
            </a:r>
            <a:endParaRPr lang="en-US" dirty="0"/>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Wordmark here</a:t>
            </a:r>
            <a:endParaRPr lang="en-US" dirty="0"/>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 and Multiple Lines If Necessary</a:t>
            </a:r>
            <a:endParaRPr lang="en-US" dirty="0"/>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5"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val="3881152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val="1062231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   |   </a:t>
            </a:r>
            <a:fld id="{DA15E891-66B8-4B28-AB8F-05A4B1DE573C}" type="slidenum">
              <a:rPr lang="en-US" smtClean="0"/>
              <a:pPr/>
              <a:t>‹#›</a:t>
            </a:fld>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Click to edit text</a:t>
            </a:r>
            <a:endParaRPr lang="en-US" dirty="0"/>
          </a:p>
        </p:txBody>
      </p:sp>
    </p:spTree>
    <p:extLst>
      <p:ext uri="{BB962C8B-B14F-4D97-AF65-F5344CB8AC3E}">
        <p14:creationId xmlns:p14="http://schemas.microsoft.com/office/powerpoint/2010/main" val="24485226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   |   </a:t>
            </a:r>
            <a:fld id="{DA15E891-66B8-4B28-AB8F-05A4B1DE573C}" type="slidenum">
              <a:rPr lang="en-US" smtClean="0"/>
              <a:pPr/>
              <a:t>‹#›</a:t>
            </a:fld>
            <a:endParaRPr lang="en-US"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val="2018064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t>   |   </a:t>
            </a:r>
            <a:fld id="{DA15E891-66B8-4B28-AB8F-05A4B1DE573C}" type="slidenum">
              <a:rPr lang="en-US" smtClean="0"/>
              <a:pPr/>
              <a:t>‹#›</a:t>
            </a:fld>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val="4885582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616" cy="6870462"/>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smtClean="0"/>
              <a:t>Cover Slide Title and Multiple Lines If Necessary</a:t>
            </a:r>
            <a:endParaRPr lang="en-US" dirty="0"/>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val="381595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smtClean="0"/>
              <a:t>Cover Slide Title and Multiple Lines If Necessary</a:t>
            </a:r>
            <a:endParaRPr lang="en-US" dirty="0"/>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pic>
        <p:nvPicPr>
          <p:cNvPr id="10" name="Picture 9"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7"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1" name="Picture 10"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381595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4" name="Picture Placeholder 2"/>
          <p:cNvSpPr>
            <a:spLocks noGrp="1"/>
          </p:cNvSpPr>
          <p:nvPr>
            <p:ph type="pic" idx="12" hasCustomPrompt="1"/>
          </p:nvPr>
        </p:nvSpPr>
        <p:spPr>
          <a:xfrm>
            <a:off x="4822825" y="5527524"/>
            <a:ext cx="3912178" cy="51866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Wordmark here</a:t>
            </a:r>
            <a:endParaRPr lang="en-US" dirty="0"/>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Wordmark here</a:t>
            </a:r>
            <a:endParaRPr lang="en-US" dirty="0"/>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 and Multiple Lines If Necessary</a:t>
            </a:r>
            <a:endParaRPr lang="en-US" dirty="0"/>
          </a:p>
        </p:txBody>
      </p:sp>
      <p:pic>
        <p:nvPicPr>
          <p:cNvPr id="10" name="Picture 9"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7"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8"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5" name="Picture 14"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388115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3" descr="Illust_Cover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9" y="0"/>
            <a:ext cx="9156940" cy="6885638"/>
          </a:xfrm>
          <a:prstGeom prst="rect">
            <a:avLst/>
          </a:prstGeom>
        </p:spPr>
      </p:pic>
      <p:sp>
        <p:nvSpPr>
          <p:cNvPr id="3" name="Subtitle 2"/>
          <p:cNvSpPr>
            <a:spLocks noGrp="1"/>
          </p:cNvSpPr>
          <p:nvPr>
            <p:ph type="subTitle" idx="1" hasCustomPrompt="1"/>
          </p:nvPr>
        </p:nvSpPr>
        <p:spPr>
          <a:xfrm>
            <a:off x="3149208" y="2882348"/>
            <a:ext cx="5485393" cy="827935"/>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a:t>
            </a:r>
          </a:p>
          <a:p>
            <a:r>
              <a:rPr lang="en-US" dirty="0" smtClean="0"/>
              <a:t>Second Line If Necessary</a:t>
            </a:r>
          </a:p>
        </p:txBody>
      </p:sp>
      <p:pic>
        <p:nvPicPr>
          <p:cNvPr id="12" name="Picture 11"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5"/>
          <p:cNvSpPr>
            <a:spLocks noGrp="1"/>
          </p:cNvSpPr>
          <p:nvPr>
            <p:ph type="body" sz="quarter" idx="11" hasCustomPrompt="1"/>
          </p:nvPr>
        </p:nvSpPr>
        <p:spPr>
          <a:xfrm>
            <a:off x="3149208" y="3740100"/>
            <a:ext cx="5472113" cy="374700"/>
          </a:xfrm>
          <a:prstGeom prst="rect">
            <a:avLst/>
          </a:prstGeom>
        </p:spPr>
        <p:txBody>
          <a:bodyPr vert="horz"/>
          <a:lstStyle>
            <a:lvl1pPr marL="0" indent="0">
              <a:buNone/>
              <a:defRPr sz="1800">
                <a:solidFill>
                  <a:srgbClr val="FFFFFF"/>
                </a:solidFill>
              </a:defRPr>
            </a:lvl1pPr>
          </a:lstStyle>
          <a:p>
            <a:pPr lvl="0"/>
            <a:r>
              <a:rPr lang="en-US" dirty="0" smtClean="0"/>
              <a:t>Subtitle of Presentation</a:t>
            </a:r>
            <a:endParaRPr lang="en-US" dirty="0"/>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val="388019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descr="placeholder-vector.png"/>
          <p:cNvPicPr>
            <a:picLocks noChangeAspect="1"/>
          </p:cNvPicPr>
          <p:nvPr userDrawn="1"/>
        </p:nvPicPr>
        <p:blipFill>
          <a:blip r:embed="rId2"/>
          <a:stretch>
            <a:fillRect/>
          </a:stretch>
        </p:blipFill>
        <p:spPr>
          <a:xfrm>
            <a:off x="-12939" y="0"/>
            <a:ext cx="3202147" cy="6858000"/>
          </a:xfrm>
          <a:prstGeom prst="rect">
            <a:avLst/>
          </a:prstGeom>
        </p:spPr>
      </p:pic>
      <p:sp>
        <p:nvSpPr>
          <p:cNvPr id="8" name="Rectangle 7"/>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val="388019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2" name="Picture 11" descr="Illust_Cover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9" y="0"/>
            <a:ext cx="9156940" cy="6885638"/>
          </a:xfrm>
          <a:prstGeom prst="rect">
            <a:avLst/>
          </a:prstGeom>
        </p:spPr>
      </p:pic>
      <p:pic>
        <p:nvPicPr>
          <p:cNvPr id="16" name="Picture 1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a:t>
            </a:r>
          </a:p>
          <a:p>
            <a:r>
              <a:rPr lang="en-US" dirty="0" smtClean="0"/>
              <a:t>Second Line If Necessary</a:t>
            </a:r>
          </a:p>
        </p:txBody>
      </p:sp>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Wordmark here</a:t>
            </a:r>
            <a:endParaRPr lang="en-US" dirty="0"/>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Wordmark here</a:t>
            </a:r>
            <a:endParaRPr lang="en-US" dirty="0"/>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val="356734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6">
    <p:spTree>
      <p:nvGrpSpPr>
        <p:cNvPr id="1" name=""/>
        <p:cNvGrpSpPr/>
        <p:nvPr/>
      </p:nvGrpSpPr>
      <p:grpSpPr>
        <a:xfrm>
          <a:off x="0" y="0"/>
          <a:ext cx="0" cy="0"/>
          <a:chOff x="0" y="0"/>
          <a:chExt cx="0" cy="0"/>
        </a:xfrm>
      </p:grpSpPr>
      <p:pic>
        <p:nvPicPr>
          <p:cNvPr id="10" name="Picture 9" descr="placeholder-vector.png"/>
          <p:cNvPicPr>
            <a:picLocks noChangeAspect="1"/>
          </p:cNvPicPr>
          <p:nvPr userDrawn="1"/>
        </p:nvPicPr>
        <p:blipFill>
          <a:blip r:embed="rId2"/>
          <a:stretch>
            <a:fillRect/>
          </a:stretch>
        </p:blipFill>
        <p:spPr>
          <a:xfrm>
            <a:off x="-12939" y="0"/>
            <a:ext cx="3202147" cy="6858000"/>
          </a:xfrm>
          <a:prstGeom prst="rect">
            <a:avLst/>
          </a:prstGeom>
        </p:spPr>
      </p:pic>
      <p:sp>
        <p:nvSpPr>
          <p:cNvPr id="11" name="Rectangle 10"/>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Wordmark here</a:t>
            </a:r>
            <a:endParaRPr lang="en-US" dirty="0"/>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Wordmark here</a:t>
            </a:r>
            <a:endParaRPr lang="en-US" dirty="0"/>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val="356734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7" name="Picture 6"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
        <p:nvSpPr>
          <p:cNvPr id="12" name="Text Placeholder 11"/>
          <p:cNvSpPr>
            <a:spLocks noGrp="1"/>
          </p:cNvSpPr>
          <p:nvPr>
            <p:ph type="body" sz="quarter" idx="13" hasCustomPrompt="1"/>
          </p:nvPr>
        </p:nvSpPr>
        <p:spPr>
          <a:xfrm>
            <a:off x="300039" y="157526"/>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smtClean="0"/>
              <a:t>Subtitle of Presentation</a:t>
            </a:r>
            <a:endParaRPr lang="en-US" dirty="0"/>
          </a:p>
        </p:txBody>
      </p:sp>
    </p:spTree>
    <p:extLst>
      <p:ext uri="{BB962C8B-B14F-4D97-AF65-F5344CB8AC3E}">
        <p14:creationId xmlns:p14="http://schemas.microsoft.com/office/powerpoint/2010/main" val="163619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9341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2" r:id="rId3"/>
    <p:sldLayoutId id="2147483673" r:id="rId4"/>
    <p:sldLayoutId id="2147483661" r:id="rId5"/>
    <p:sldLayoutId id="2147483679" r:id="rId6"/>
    <p:sldLayoutId id="2147483662" r:id="rId7"/>
    <p:sldLayoutId id="2147483680" r:id="rId8"/>
    <p:sldLayoutId id="2147483663" r:id="rId9"/>
    <p:sldLayoutId id="2147483676" r:id="rId10"/>
    <p:sldLayoutId id="2147483671" r:id="rId11"/>
    <p:sldLayoutId id="2147483677" r:id="rId12"/>
    <p:sldLayoutId id="2147483664" r:id="rId13"/>
    <p:sldLayoutId id="2147483678" r:id="rId14"/>
    <p:sldLayoutId id="2147483650" r:id="rId15"/>
    <p:sldLayoutId id="2147483674" r:id="rId16"/>
    <p:sldLayoutId id="2147483651" r:id="rId17"/>
    <p:sldLayoutId id="2147483675" r:id="rId18"/>
  </p:sldLayoutIdLst>
  <p:hf hdr="0" ftr="0" dt="0"/>
  <p:txStyles>
    <p:titleStyle>
      <a:lvl1pPr algn="ctr" defTabSz="457200" rtl="0" eaLnBrk="1" latinLnBrk="0" hangingPunct="1">
        <a:spcBef>
          <a:spcPct val="0"/>
        </a:spcBef>
        <a:buNone/>
        <a:defRPr sz="4400" kern="1200">
          <a:solidFill>
            <a:schemeClr val="accent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8"/>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Tree>
    <p:extLst>
      <p:ext uri="{BB962C8B-B14F-4D97-AF65-F5344CB8AC3E}">
        <p14:creationId xmlns:p14="http://schemas.microsoft.com/office/powerpoint/2010/main" val="161760983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81" r:id="rId6"/>
  </p:sldLayoutIdLs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4822825" y="1195689"/>
            <a:ext cx="3912177" cy="3208885"/>
          </a:xfrm>
        </p:spPr>
        <p:txBody>
          <a:bodyPr/>
          <a:lstStyle/>
          <a:p>
            <a:r>
              <a:rPr lang="en-US" sz="2800" b="1" dirty="0">
                <a:solidFill>
                  <a:schemeClr val="tx2"/>
                </a:solidFill>
                <a:latin typeface="Calibri" panose="020F0502020204030204" pitchFamily="34" charset="0"/>
              </a:rPr>
              <a:t>Elsev</a:t>
            </a:r>
            <a:r>
              <a:rPr lang="en-US" sz="2800" b="1" dirty="0" smtClean="0">
                <a:solidFill>
                  <a:schemeClr val="tx2"/>
                </a:solidFill>
                <a:latin typeface="Calibri" panose="020F0502020204030204" pitchFamily="34" charset="0"/>
              </a:rPr>
              <a:t>ier Publishers Without Borders: </a:t>
            </a:r>
            <a:r>
              <a:rPr lang="en-US" sz="2400" b="1" dirty="0" smtClean="0">
                <a:solidFill>
                  <a:schemeClr val="tx2"/>
                </a:solidFill>
                <a:latin typeface="Calibri" panose="020F0502020204030204" pitchFamily="34" charset="0"/>
              </a:rPr>
              <a:t>Malawi Medical Journal: </a:t>
            </a:r>
          </a:p>
          <a:p>
            <a:endParaRPr lang="en-US" sz="2000" b="1" dirty="0" smtClean="0">
              <a:solidFill>
                <a:schemeClr val="tx2"/>
              </a:solidFill>
              <a:latin typeface="Calibri" panose="020F0502020204030204" pitchFamily="34" charset="0"/>
            </a:endParaRPr>
          </a:p>
          <a:p>
            <a:r>
              <a:rPr lang="en-US" sz="2000" b="1" dirty="0" smtClean="0">
                <a:solidFill>
                  <a:schemeClr val="tx2"/>
                </a:solidFill>
                <a:latin typeface="Calibri" panose="020F0502020204030204" pitchFamily="34" charset="0"/>
              </a:rPr>
              <a:t>Progress Report, Week #1 (Friday 8-11)</a:t>
            </a:r>
            <a:endParaRPr lang="en-US" sz="2000" dirty="0" smtClean="0">
              <a:solidFill>
                <a:schemeClr val="tx2"/>
              </a:solidFill>
              <a:latin typeface="Calibri" panose="020F0502020204030204" pitchFamily="34" charset="0"/>
            </a:endParaRPr>
          </a:p>
        </p:txBody>
      </p:sp>
      <p:sp>
        <p:nvSpPr>
          <p:cNvPr id="2" name="Text Placeholder 1"/>
          <p:cNvSpPr>
            <a:spLocks noGrp="1"/>
          </p:cNvSpPr>
          <p:nvPr>
            <p:ph type="body" sz="quarter" idx="10"/>
          </p:nvPr>
        </p:nvSpPr>
        <p:spPr/>
        <p:txBody>
          <a:bodyPr/>
          <a:lstStyle/>
          <a:p>
            <a:r>
              <a:rPr lang="en-US" dirty="0" smtClean="0"/>
              <a:t>Shalimar </a:t>
            </a:r>
            <a:r>
              <a:rPr lang="en-US" dirty="0" err="1" smtClean="0"/>
              <a:t>Shadeed</a:t>
            </a:r>
            <a:endParaRPr lang="en-US" dirty="0"/>
          </a:p>
        </p:txBody>
      </p:sp>
      <p:sp>
        <p:nvSpPr>
          <p:cNvPr id="3" name="Text Placeholder 2"/>
          <p:cNvSpPr>
            <a:spLocks noGrp="1"/>
          </p:cNvSpPr>
          <p:nvPr>
            <p:ph type="body" sz="quarter" idx="11"/>
          </p:nvPr>
        </p:nvSpPr>
        <p:spPr/>
        <p:txBody>
          <a:bodyPr/>
          <a:lstStyle/>
          <a:p>
            <a:r>
              <a:rPr lang="en-US" dirty="0" smtClean="0"/>
              <a:t>Aug 2017</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9777" y="940552"/>
            <a:ext cx="8604915" cy="5692260"/>
          </a:xfrm>
        </p:spPr>
        <p:txBody>
          <a:bodyPr/>
          <a:lstStyle/>
          <a:p>
            <a:pPr>
              <a:buFont typeface="Wingdings" panose="05000000000000000000" pitchFamily="2" charset="2"/>
              <a:buChar char="§"/>
            </a:pPr>
            <a:r>
              <a:rPr lang="en-US" dirty="0" smtClean="0"/>
              <a:t>Aug 7th: Arrived in the afternoon</a:t>
            </a:r>
          </a:p>
          <a:p>
            <a:pPr>
              <a:buFont typeface="Wingdings" panose="05000000000000000000" pitchFamily="2" charset="2"/>
              <a:buChar char="§"/>
            </a:pPr>
            <a:r>
              <a:rPr lang="en-US" dirty="0" smtClean="0"/>
              <a:t>Aug 8th: Introduction with Editor in Chief, Lucinda Manda-Taylor, and had general discussions on what needs to be done. </a:t>
            </a:r>
          </a:p>
          <a:p>
            <a:pPr>
              <a:buFont typeface="Wingdings" panose="05000000000000000000" pitchFamily="2" charset="2"/>
              <a:buChar char="§"/>
            </a:pPr>
            <a:r>
              <a:rPr lang="en-US" dirty="0" smtClean="0"/>
              <a:t>January 9th: Met with MMJ’s intern, </a:t>
            </a:r>
            <a:r>
              <a:rPr lang="en-US" dirty="0" err="1" smtClean="0"/>
              <a:t>Fanuel</a:t>
            </a:r>
            <a:r>
              <a:rPr lang="en-US" dirty="0" smtClean="0"/>
              <a:t> </a:t>
            </a:r>
          </a:p>
          <a:p>
            <a:pPr lvl="1">
              <a:buFont typeface="Wingdings" panose="05000000000000000000" pitchFamily="2" charset="2"/>
              <a:buChar char="§"/>
            </a:pPr>
            <a:r>
              <a:rPr lang="en-US" dirty="0" smtClean="0"/>
              <a:t>Review of his tasks process</a:t>
            </a:r>
          </a:p>
          <a:p>
            <a:pPr lvl="1">
              <a:buFont typeface="Wingdings" panose="05000000000000000000" pitchFamily="2" charset="2"/>
              <a:buChar char="§"/>
            </a:pPr>
            <a:r>
              <a:rPr lang="en-US" dirty="0" smtClean="0"/>
              <a:t>Meeting with Lucinda on open access and creative common. </a:t>
            </a:r>
          </a:p>
          <a:p>
            <a:pPr lvl="1">
              <a:buFont typeface="Wingdings" panose="05000000000000000000" pitchFamily="2" charset="2"/>
              <a:buChar char="§"/>
            </a:pPr>
            <a:r>
              <a:rPr lang="en-US" dirty="0" smtClean="0"/>
              <a:t> Aug 10</a:t>
            </a:r>
            <a:r>
              <a:rPr lang="en-US" baseline="30000" dirty="0" smtClean="0"/>
              <a:t>th</a:t>
            </a:r>
            <a:r>
              <a:rPr lang="en-US" dirty="0" smtClean="0"/>
              <a:t> : met with </a:t>
            </a:r>
            <a:r>
              <a:rPr lang="en-US" dirty="0" err="1" smtClean="0"/>
              <a:t>Thengo</a:t>
            </a:r>
            <a:r>
              <a:rPr lang="en-US" dirty="0" smtClean="0"/>
              <a:t> (managing editor) and </a:t>
            </a:r>
            <a:r>
              <a:rPr lang="en-US" dirty="0" err="1" smtClean="0"/>
              <a:t>Yohane</a:t>
            </a:r>
            <a:r>
              <a:rPr lang="en-US" dirty="0" smtClean="0"/>
              <a:t> (intern).  </a:t>
            </a:r>
          </a:p>
          <a:p>
            <a:pPr lvl="1">
              <a:buFont typeface="Wingdings" panose="05000000000000000000" pitchFamily="2" charset="2"/>
              <a:buChar char="§"/>
            </a:pPr>
            <a:r>
              <a:rPr lang="en-US" dirty="0" smtClean="0"/>
              <a:t>Week of Aug 11:Various meetings</a:t>
            </a:r>
          </a:p>
          <a:p>
            <a:pPr lvl="1">
              <a:buFont typeface="Wingdings" panose="05000000000000000000" pitchFamily="2" charset="2"/>
              <a:buChar char="§"/>
            </a:pPr>
            <a:r>
              <a:rPr lang="en-US" dirty="0" smtClean="0"/>
              <a:t>Met with full journal team and attended their monthly meeting; presented my thoughts on our goals and work together</a:t>
            </a:r>
          </a:p>
          <a:p>
            <a:pPr lvl="1">
              <a:buFont typeface="Wingdings" panose="05000000000000000000" pitchFamily="2" charset="2"/>
              <a:buChar char="§"/>
            </a:pPr>
            <a:r>
              <a:rPr lang="en-US" dirty="0" smtClean="0"/>
              <a:t>Met with Managing Editor to review journal process (acceptance to publication)</a:t>
            </a:r>
          </a:p>
          <a:p>
            <a:pPr>
              <a:buFont typeface="Wingdings" panose="05000000000000000000" pitchFamily="2" charset="2"/>
              <a:buChar char="§"/>
            </a:pPr>
            <a:r>
              <a:rPr lang="en-US" dirty="0" smtClean="0"/>
              <a:t>Solo- work: creating reports and documentations to support goals and </a:t>
            </a:r>
            <a:r>
              <a:rPr lang="en-US" dirty="0"/>
              <a:t>o</a:t>
            </a:r>
            <a:r>
              <a:rPr lang="en-US" dirty="0" smtClean="0"/>
              <a:t>bjectives, and set recommendations </a:t>
            </a:r>
          </a:p>
          <a:p>
            <a:pPr>
              <a:buFont typeface="Wingdings" panose="05000000000000000000" pitchFamily="2" charset="2"/>
              <a:buChar char="§"/>
            </a:pPr>
            <a:r>
              <a:rPr lang="en-US" dirty="0" smtClean="0"/>
              <a:t>Have worked with the editor on setting the OA price per article and we have applied for creative common license (CC BY NC-ND</a:t>
            </a:r>
            <a:r>
              <a:rPr lang="en-US" smtClean="0"/>
              <a:t>). </a:t>
            </a:r>
            <a:endParaRPr lang="en-US" dirty="0"/>
          </a:p>
        </p:txBody>
      </p:sp>
      <p:sp>
        <p:nvSpPr>
          <p:cNvPr id="3" name="Title 2"/>
          <p:cNvSpPr>
            <a:spLocks noGrp="1"/>
          </p:cNvSpPr>
          <p:nvPr>
            <p:ph type="title"/>
          </p:nvPr>
        </p:nvSpPr>
        <p:spPr>
          <a:xfrm>
            <a:off x="279778" y="400345"/>
            <a:ext cx="8238319" cy="418645"/>
          </a:xfrm>
        </p:spPr>
        <p:txBody>
          <a:bodyPr/>
          <a:lstStyle/>
          <a:p>
            <a:r>
              <a:rPr lang="en-US" dirty="0" smtClean="0"/>
              <a:t>Week #1: Publishers Without Borders and the MMJ</a:t>
            </a:r>
            <a:endParaRPr lang="en-US" dirty="0"/>
          </a:p>
        </p:txBody>
      </p:sp>
      <p:sp>
        <p:nvSpPr>
          <p:cNvPr id="4" name="TextBox 3"/>
          <p:cNvSpPr txBox="1"/>
          <p:nvPr/>
        </p:nvSpPr>
        <p:spPr>
          <a:xfrm>
            <a:off x="6127854" y="22810"/>
            <a:ext cx="2620354" cy="338554"/>
          </a:xfrm>
          <a:prstGeom prst="rect">
            <a:avLst/>
          </a:prstGeom>
          <a:noFill/>
          <a:ln>
            <a:noFill/>
          </a:ln>
        </p:spPr>
        <p:txBody>
          <a:bodyPr wrap="square" rtlCol="0">
            <a:spAutoFit/>
          </a:bodyPr>
          <a:lstStyle/>
          <a:p>
            <a:pPr algn="r"/>
            <a:r>
              <a:rPr lang="en-US" sz="1600" dirty="0" smtClean="0">
                <a:solidFill>
                  <a:schemeClr val="bg1"/>
                </a:solidFill>
              </a:rPr>
              <a:t>Week #1: January 9-13</a:t>
            </a:r>
          </a:p>
        </p:txBody>
      </p:sp>
    </p:spTree>
    <p:extLst>
      <p:ext uri="{BB962C8B-B14F-4D97-AF65-F5344CB8AC3E}">
        <p14:creationId xmlns:p14="http://schemas.microsoft.com/office/powerpoint/2010/main" val="3609938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9777" y="940552"/>
            <a:ext cx="8604915" cy="5692260"/>
          </a:xfrm>
        </p:spPr>
        <p:txBody>
          <a:bodyPr/>
          <a:lstStyle/>
          <a:p>
            <a:pPr>
              <a:lnSpc>
                <a:spcPct val="200000"/>
              </a:lnSpc>
              <a:buFontTx/>
              <a:buChar char="-"/>
            </a:pPr>
            <a:r>
              <a:rPr lang="en-US" sz="1700" dirty="0"/>
              <a:t>Set job description for all members in the team and ensure they adhere by it.  </a:t>
            </a:r>
          </a:p>
          <a:p>
            <a:pPr>
              <a:lnSpc>
                <a:spcPct val="200000"/>
              </a:lnSpc>
              <a:buFontTx/>
              <a:buChar char="-"/>
            </a:pPr>
            <a:r>
              <a:rPr lang="en-US" sz="1700" dirty="0"/>
              <a:t>Assist journal team with developing a strategic plan to </a:t>
            </a:r>
            <a:r>
              <a:rPr lang="en-US" sz="1700" dirty="0" smtClean="0"/>
              <a:t>improve journal citations and content. </a:t>
            </a:r>
          </a:p>
          <a:p>
            <a:pPr>
              <a:lnSpc>
                <a:spcPct val="200000"/>
              </a:lnSpc>
              <a:buFontTx/>
              <a:buChar char="-"/>
            </a:pPr>
            <a:r>
              <a:rPr lang="en-US" sz="1700" dirty="0" smtClean="0"/>
              <a:t>Help </a:t>
            </a:r>
            <a:r>
              <a:rPr lang="en-US" sz="1700" dirty="0"/>
              <a:t>the Editor with the transition to Gold OA model; set APC, choose license and help establish workflow in production. </a:t>
            </a:r>
          </a:p>
          <a:p>
            <a:pPr>
              <a:lnSpc>
                <a:spcPct val="200000"/>
              </a:lnSpc>
              <a:buFontTx/>
              <a:buChar char="-"/>
            </a:pPr>
            <a:r>
              <a:rPr lang="en-US" sz="1700" dirty="0"/>
              <a:t>Help the editors </a:t>
            </a:r>
            <a:r>
              <a:rPr lang="en-US" sz="1700" dirty="0" smtClean="0"/>
              <a:t>identify where delays are happening during production and peer-review processes and overcome it. </a:t>
            </a:r>
          </a:p>
          <a:p>
            <a:pPr>
              <a:lnSpc>
                <a:spcPct val="200000"/>
              </a:lnSpc>
              <a:buFontTx/>
              <a:buChar char="-"/>
            </a:pPr>
            <a:r>
              <a:rPr lang="en-US" sz="1700" dirty="0"/>
              <a:t>Explore other possible revenue streams for the </a:t>
            </a:r>
            <a:r>
              <a:rPr lang="en-US" sz="1700" dirty="0" smtClean="0"/>
              <a:t>journal</a:t>
            </a:r>
            <a:endParaRPr lang="en-US" sz="1700" dirty="0"/>
          </a:p>
          <a:p>
            <a:pPr>
              <a:lnSpc>
                <a:spcPct val="200000"/>
              </a:lnSpc>
              <a:buFontTx/>
              <a:buChar char="-"/>
            </a:pPr>
            <a:endParaRPr lang="en-US" sz="1700" dirty="0"/>
          </a:p>
          <a:p>
            <a:pPr>
              <a:lnSpc>
                <a:spcPct val="150000"/>
              </a:lnSpc>
              <a:buFont typeface="Wingdings" panose="05000000000000000000" pitchFamily="2" charset="2"/>
              <a:buChar char="§"/>
            </a:pPr>
            <a:endParaRPr lang="en-US" dirty="0" smtClean="0"/>
          </a:p>
          <a:p>
            <a:pPr>
              <a:lnSpc>
                <a:spcPct val="150000"/>
              </a:lnSpc>
              <a:buFont typeface="Wingdings" panose="05000000000000000000" pitchFamily="2" charset="2"/>
              <a:buChar char="§"/>
            </a:pPr>
            <a:endParaRPr lang="en-US" dirty="0" smtClean="0"/>
          </a:p>
          <a:p>
            <a:pPr marL="86868" indent="0">
              <a:lnSpc>
                <a:spcPct val="150000"/>
              </a:lnSpc>
              <a:buNone/>
            </a:pPr>
            <a:endParaRPr lang="en-US" dirty="0"/>
          </a:p>
          <a:p>
            <a:pPr>
              <a:lnSpc>
                <a:spcPct val="150000"/>
              </a:lnSpc>
              <a:buFont typeface="Wingdings" panose="05000000000000000000" pitchFamily="2" charset="2"/>
              <a:buChar char="§"/>
            </a:pPr>
            <a:endParaRPr lang="en-US" dirty="0"/>
          </a:p>
        </p:txBody>
      </p:sp>
      <p:sp>
        <p:nvSpPr>
          <p:cNvPr id="3" name="Title 2"/>
          <p:cNvSpPr>
            <a:spLocks noGrp="1"/>
          </p:cNvSpPr>
          <p:nvPr>
            <p:ph type="title"/>
          </p:nvPr>
        </p:nvSpPr>
        <p:spPr>
          <a:xfrm>
            <a:off x="225188" y="400345"/>
            <a:ext cx="8238319" cy="418645"/>
          </a:xfrm>
        </p:spPr>
        <p:txBody>
          <a:bodyPr/>
          <a:lstStyle/>
          <a:p>
            <a:r>
              <a:rPr lang="en-US" dirty="0" smtClean="0"/>
              <a:t>Week #1: activities and objectives summary </a:t>
            </a:r>
            <a:endParaRPr lang="en-US" dirty="0"/>
          </a:p>
        </p:txBody>
      </p:sp>
      <p:sp>
        <p:nvSpPr>
          <p:cNvPr id="5" name="TextBox 4"/>
          <p:cNvSpPr txBox="1"/>
          <p:nvPr/>
        </p:nvSpPr>
        <p:spPr>
          <a:xfrm>
            <a:off x="6127854" y="22810"/>
            <a:ext cx="2620354" cy="338554"/>
          </a:xfrm>
          <a:prstGeom prst="rect">
            <a:avLst/>
          </a:prstGeom>
          <a:noFill/>
          <a:ln>
            <a:noFill/>
          </a:ln>
        </p:spPr>
        <p:txBody>
          <a:bodyPr wrap="square" rtlCol="0">
            <a:spAutoFit/>
          </a:bodyPr>
          <a:lstStyle/>
          <a:p>
            <a:pPr algn="r"/>
            <a:r>
              <a:rPr lang="en-US" sz="1600" dirty="0" smtClean="0">
                <a:solidFill>
                  <a:schemeClr val="bg1"/>
                </a:solidFill>
              </a:rPr>
              <a:t>Week #1: January 9-13</a:t>
            </a:r>
          </a:p>
        </p:txBody>
      </p:sp>
    </p:spTree>
    <p:extLst>
      <p:ext uri="{BB962C8B-B14F-4D97-AF65-F5344CB8AC3E}">
        <p14:creationId xmlns:p14="http://schemas.microsoft.com/office/powerpoint/2010/main" val="3263117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9778" y="953056"/>
            <a:ext cx="7799698" cy="5692260"/>
          </a:xfrm>
        </p:spPr>
        <p:txBody>
          <a:bodyPr>
            <a:normAutofit fontScale="92500" lnSpcReduction="10000"/>
          </a:bodyPr>
          <a:lstStyle/>
          <a:p>
            <a:pPr>
              <a:lnSpc>
                <a:spcPct val="200000"/>
              </a:lnSpc>
              <a:buFont typeface="Wingdings" panose="05000000000000000000" pitchFamily="2" charset="2"/>
              <a:buChar char="§"/>
            </a:pPr>
            <a:r>
              <a:rPr lang="en-US" sz="1700" dirty="0" smtClean="0"/>
              <a:t>Contacted Elsevier colleagues for sample documents on optimizing journal production workflows and ensure faster typesetting times. </a:t>
            </a:r>
          </a:p>
          <a:p>
            <a:pPr>
              <a:lnSpc>
                <a:spcPct val="200000"/>
              </a:lnSpc>
              <a:buFont typeface="Wingdings" panose="05000000000000000000" pitchFamily="2" charset="2"/>
              <a:buChar char="§"/>
            </a:pPr>
            <a:r>
              <a:rPr lang="en-US" sz="1700" dirty="0" smtClean="0"/>
              <a:t>Setting the workflow for the gold OA transition for MMJ </a:t>
            </a:r>
          </a:p>
          <a:p>
            <a:pPr>
              <a:lnSpc>
                <a:spcPct val="200000"/>
              </a:lnSpc>
              <a:buFont typeface="Wingdings" panose="05000000000000000000" pitchFamily="2" charset="2"/>
              <a:buChar char="§"/>
            </a:pPr>
            <a:r>
              <a:rPr lang="en-US" sz="1700" dirty="0" smtClean="0"/>
              <a:t>Prepared PPT to showcase with journal performance, recommendation and future strategy </a:t>
            </a:r>
          </a:p>
          <a:p>
            <a:pPr>
              <a:lnSpc>
                <a:spcPct val="200000"/>
              </a:lnSpc>
              <a:buFont typeface="Wingdings" panose="05000000000000000000" pitchFamily="2" charset="2"/>
              <a:buChar char="§"/>
            </a:pPr>
            <a:r>
              <a:rPr lang="en-US" sz="1700" dirty="0" smtClean="0"/>
              <a:t>Prepared job descriptions documentations for each editorial role in MMJ</a:t>
            </a:r>
          </a:p>
          <a:p>
            <a:pPr>
              <a:lnSpc>
                <a:spcPct val="200000"/>
              </a:lnSpc>
              <a:buFont typeface="Wingdings" panose="05000000000000000000" pitchFamily="2" charset="2"/>
              <a:buChar char="§"/>
            </a:pPr>
            <a:r>
              <a:rPr lang="en-US" sz="1700" dirty="0" smtClean="0"/>
              <a:t>Prepared journal citation analysis and content reports- attached. </a:t>
            </a:r>
          </a:p>
          <a:p>
            <a:pPr>
              <a:lnSpc>
                <a:spcPct val="200000"/>
              </a:lnSpc>
              <a:buFont typeface="Wingdings" panose="05000000000000000000" pitchFamily="2" charset="2"/>
              <a:buChar char="§"/>
            </a:pPr>
            <a:r>
              <a:rPr lang="en-US" sz="1700" dirty="0" smtClean="0"/>
              <a:t> Created welcome letters for editors; Associate editors, editorial board (rotation and new comers) </a:t>
            </a:r>
          </a:p>
          <a:p>
            <a:pPr>
              <a:lnSpc>
                <a:spcPct val="200000"/>
              </a:lnSpc>
              <a:buFont typeface="Wingdings" panose="05000000000000000000" pitchFamily="2" charset="2"/>
              <a:buChar char="§"/>
            </a:pPr>
            <a:r>
              <a:rPr lang="en-US" sz="1700" dirty="0" smtClean="0"/>
              <a:t>Created reports and statistics on content editors should be soliciting this year and in 2018 </a:t>
            </a:r>
            <a:endParaRPr lang="en-US" sz="1700" dirty="0"/>
          </a:p>
          <a:p>
            <a:pPr>
              <a:lnSpc>
                <a:spcPct val="200000"/>
              </a:lnSpc>
              <a:buFont typeface="Wingdings" panose="05000000000000000000" pitchFamily="2" charset="2"/>
              <a:buChar char="§"/>
            </a:pPr>
            <a:endParaRPr lang="en-US" sz="1700" dirty="0" smtClean="0"/>
          </a:p>
        </p:txBody>
      </p:sp>
      <p:sp>
        <p:nvSpPr>
          <p:cNvPr id="3" name="Title 2"/>
          <p:cNvSpPr>
            <a:spLocks noGrp="1"/>
          </p:cNvSpPr>
          <p:nvPr>
            <p:ph type="title"/>
          </p:nvPr>
        </p:nvSpPr>
        <p:spPr>
          <a:xfrm>
            <a:off x="279778" y="400345"/>
            <a:ext cx="8238319" cy="418645"/>
          </a:xfrm>
        </p:spPr>
        <p:txBody>
          <a:bodyPr/>
          <a:lstStyle/>
          <a:p>
            <a:r>
              <a:rPr lang="en-US" dirty="0" smtClean="0"/>
              <a:t>Week #1: Independent Work for the MMJ</a:t>
            </a:r>
            <a:endParaRPr lang="en-US" dirty="0"/>
          </a:p>
        </p:txBody>
      </p:sp>
      <p:sp>
        <p:nvSpPr>
          <p:cNvPr id="5" name="TextBox 4"/>
          <p:cNvSpPr txBox="1"/>
          <p:nvPr/>
        </p:nvSpPr>
        <p:spPr>
          <a:xfrm>
            <a:off x="6127854" y="22810"/>
            <a:ext cx="2620354" cy="338554"/>
          </a:xfrm>
          <a:prstGeom prst="rect">
            <a:avLst/>
          </a:prstGeom>
          <a:noFill/>
          <a:ln>
            <a:noFill/>
          </a:ln>
        </p:spPr>
        <p:txBody>
          <a:bodyPr wrap="square" rtlCol="0">
            <a:spAutoFit/>
          </a:bodyPr>
          <a:lstStyle/>
          <a:p>
            <a:pPr algn="r"/>
            <a:r>
              <a:rPr lang="en-US" sz="1600" dirty="0" smtClean="0">
                <a:solidFill>
                  <a:schemeClr val="bg1"/>
                </a:solidFill>
              </a:rPr>
              <a:t>Week #1: January 9-13</a:t>
            </a:r>
          </a:p>
        </p:txBody>
      </p:sp>
    </p:spTree>
    <p:extLst>
      <p:ext uri="{BB962C8B-B14F-4D97-AF65-F5344CB8AC3E}">
        <p14:creationId xmlns:p14="http://schemas.microsoft.com/office/powerpoint/2010/main" val="254088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4822825" y="1195689"/>
            <a:ext cx="3912177" cy="3208885"/>
          </a:xfrm>
        </p:spPr>
        <p:txBody>
          <a:bodyPr/>
          <a:lstStyle/>
          <a:p>
            <a:r>
              <a:rPr lang="en-US" sz="2800" b="1" dirty="0">
                <a:solidFill>
                  <a:schemeClr val="tx2"/>
                </a:solidFill>
                <a:latin typeface="Calibri" panose="020F0502020204030204" pitchFamily="34" charset="0"/>
              </a:rPr>
              <a:t>Elsev</a:t>
            </a:r>
            <a:r>
              <a:rPr lang="en-US" sz="2800" b="1" dirty="0" smtClean="0">
                <a:solidFill>
                  <a:schemeClr val="tx2"/>
                </a:solidFill>
                <a:latin typeface="Calibri" panose="020F0502020204030204" pitchFamily="34" charset="0"/>
              </a:rPr>
              <a:t>ier Publishers Without Borders: </a:t>
            </a:r>
            <a:r>
              <a:rPr lang="en-US" sz="2400" b="1" dirty="0" smtClean="0">
                <a:solidFill>
                  <a:schemeClr val="tx2"/>
                </a:solidFill>
                <a:latin typeface="Calibri" panose="020F0502020204030204" pitchFamily="34" charset="0"/>
              </a:rPr>
              <a:t>Malawi Medical Journal: </a:t>
            </a:r>
          </a:p>
          <a:p>
            <a:endParaRPr lang="en-US" sz="2000" b="1" dirty="0" smtClean="0">
              <a:solidFill>
                <a:schemeClr val="tx2"/>
              </a:solidFill>
              <a:latin typeface="Calibri" panose="020F0502020204030204" pitchFamily="34" charset="0"/>
            </a:endParaRPr>
          </a:p>
          <a:p>
            <a:r>
              <a:rPr lang="en-US" sz="2000" b="1" dirty="0" smtClean="0">
                <a:solidFill>
                  <a:schemeClr val="tx2"/>
                </a:solidFill>
                <a:latin typeface="Calibri" panose="020F0502020204030204" pitchFamily="34" charset="0"/>
              </a:rPr>
              <a:t>Progress Report, Week #2 </a:t>
            </a:r>
            <a:endParaRPr lang="en-US" sz="2000" dirty="0" smtClean="0">
              <a:solidFill>
                <a:schemeClr val="tx2"/>
              </a:solidFill>
              <a:latin typeface="Calibri" panose="020F0502020204030204" pitchFamily="34" charset="0"/>
            </a:endParaRPr>
          </a:p>
        </p:txBody>
      </p:sp>
      <p:sp>
        <p:nvSpPr>
          <p:cNvPr id="2" name="Text Placeholder 1"/>
          <p:cNvSpPr>
            <a:spLocks noGrp="1"/>
          </p:cNvSpPr>
          <p:nvPr>
            <p:ph type="body" sz="quarter" idx="10"/>
          </p:nvPr>
        </p:nvSpPr>
        <p:spPr/>
        <p:txBody>
          <a:bodyPr/>
          <a:lstStyle/>
          <a:p>
            <a:r>
              <a:rPr lang="en-US" dirty="0" smtClean="0"/>
              <a:t>Shalimar </a:t>
            </a:r>
            <a:r>
              <a:rPr lang="en-US" dirty="0" err="1" smtClean="0"/>
              <a:t>Shadeed</a:t>
            </a:r>
            <a:endParaRPr lang="en-US" dirty="0"/>
          </a:p>
        </p:txBody>
      </p:sp>
      <p:sp>
        <p:nvSpPr>
          <p:cNvPr id="3" name="Text Placeholder 2"/>
          <p:cNvSpPr>
            <a:spLocks noGrp="1"/>
          </p:cNvSpPr>
          <p:nvPr>
            <p:ph type="body" sz="quarter" idx="11"/>
          </p:nvPr>
        </p:nvSpPr>
        <p:spPr/>
        <p:txBody>
          <a:bodyPr/>
          <a:lstStyle/>
          <a:p>
            <a:r>
              <a:rPr lang="en-US" dirty="0" smtClean="0"/>
              <a:t>Aug 2017</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66130" y="913256"/>
            <a:ext cx="8482084" cy="5269180"/>
          </a:xfrm>
        </p:spPr>
        <p:txBody>
          <a:bodyPr>
            <a:normAutofit fontScale="85000" lnSpcReduction="20000"/>
          </a:bodyPr>
          <a:lstStyle/>
          <a:p>
            <a:pPr marL="86868" indent="0">
              <a:lnSpc>
                <a:spcPct val="110000"/>
              </a:lnSpc>
              <a:buNone/>
            </a:pPr>
            <a:r>
              <a:rPr lang="en-US" dirty="0" smtClean="0"/>
              <a:t>In Week 2, my aims are as follow:</a:t>
            </a:r>
            <a:endParaRPr lang="en-US" dirty="0"/>
          </a:p>
          <a:p>
            <a:pPr>
              <a:lnSpc>
                <a:spcPct val="110000"/>
              </a:lnSpc>
              <a:buFontTx/>
              <a:buChar char="-"/>
            </a:pPr>
            <a:r>
              <a:rPr lang="en-US" dirty="0" smtClean="0"/>
              <a:t>Make sure all editors  are versed with their editorial roles and comfortable with their tasks </a:t>
            </a:r>
          </a:p>
          <a:p>
            <a:pPr>
              <a:lnSpc>
                <a:spcPct val="110000"/>
              </a:lnSpc>
              <a:buFontTx/>
              <a:buChar char="-"/>
            </a:pPr>
            <a:r>
              <a:rPr lang="en-US" dirty="0" smtClean="0"/>
              <a:t>Train the team on creating journal performance, citation and strategic reports; train the team on analyzing the content at metrics level </a:t>
            </a:r>
          </a:p>
          <a:p>
            <a:pPr>
              <a:lnSpc>
                <a:spcPct val="110000"/>
              </a:lnSpc>
              <a:buFontTx/>
              <a:buChar char="-"/>
            </a:pPr>
            <a:r>
              <a:rPr lang="en-US" dirty="0" smtClean="0"/>
              <a:t>Work with the editors on changing articles layout and typeset model</a:t>
            </a:r>
          </a:p>
          <a:p>
            <a:pPr>
              <a:lnSpc>
                <a:spcPct val="110000"/>
              </a:lnSpc>
              <a:buFontTx/>
              <a:buChar char="-"/>
            </a:pPr>
            <a:r>
              <a:rPr lang="en-US" dirty="0" smtClean="0"/>
              <a:t>Ensure the creative common license have been implemented on all articles </a:t>
            </a:r>
          </a:p>
          <a:p>
            <a:pPr>
              <a:lnSpc>
                <a:spcPct val="110000"/>
              </a:lnSpc>
              <a:buFontTx/>
              <a:buChar char="-"/>
            </a:pPr>
            <a:r>
              <a:rPr lang="en-US" dirty="0" smtClean="0"/>
              <a:t>Finalize the OA author paid fee model workflow in production </a:t>
            </a:r>
          </a:p>
          <a:p>
            <a:pPr>
              <a:lnSpc>
                <a:spcPct val="110000"/>
              </a:lnSpc>
              <a:buFontTx/>
              <a:buChar char="-"/>
            </a:pPr>
            <a:r>
              <a:rPr lang="en-US" dirty="0" smtClean="0"/>
              <a:t>Clear up the backlog of articles in production in </a:t>
            </a:r>
            <a:r>
              <a:rPr lang="en-US" dirty="0" err="1" smtClean="0"/>
              <a:t>ScholarOne</a:t>
            </a:r>
            <a:r>
              <a:rPr lang="en-US" dirty="0" smtClean="0"/>
              <a:t> </a:t>
            </a:r>
          </a:p>
          <a:p>
            <a:pPr>
              <a:lnSpc>
                <a:spcPct val="110000"/>
              </a:lnSpc>
              <a:buFontTx/>
              <a:buChar char="-"/>
            </a:pPr>
            <a:r>
              <a:rPr lang="en-US" dirty="0" smtClean="0"/>
              <a:t>Deliver presentations on publishing ethics and copyright to the editors</a:t>
            </a:r>
          </a:p>
          <a:p>
            <a:pPr>
              <a:lnSpc>
                <a:spcPct val="110000"/>
              </a:lnSpc>
              <a:buFontTx/>
              <a:buChar char="-"/>
            </a:pPr>
            <a:r>
              <a:rPr lang="en-US" dirty="0" smtClean="0"/>
              <a:t>Train editors on how to improve promotion of their journal. </a:t>
            </a:r>
          </a:p>
          <a:p>
            <a:pPr>
              <a:lnSpc>
                <a:spcPct val="110000"/>
              </a:lnSpc>
              <a:buFontTx/>
              <a:buChar char="-"/>
            </a:pPr>
            <a:r>
              <a:rPr lang="en-US" dirty="0" smtClean="0"/>
              <a:t>Help the editor in chief with restructuring the editorial board members of MMJ. </a:t>
            </a:r>
          </a:p>
          <a:p>
            <a:pPr>
              <a:lnSpc>
                <a:spcPct val="110000"/>
              </a:lnSpc>
              <a:buFontTx/>
              <a:buChar char="-"/>
            </a:pPr>
            <a:r>
              <a:rPr lang="en-US" dirty="0" smtClean="0"/>
              <a:t>Update the technical check list used by editors in </a:t>
            </a:r>
            <a:r>
              <a:rPr lang="en-US" dirty="0" err="1" smtClean="0"/>
              <a:t>ShcolarOne</a:t>
            </a:r>
            <a:r>
              <a:rPr lang="en-US" dirty="0"/>
              <a:t> </a:t>
            </a:r>
            <a:r>
              <a:rPr lang="en-US" dirty="0" smtClean="0"/>
              <a:t>and update </a:t>
            </a:r>
            <a:r>
              <a:rPr lang="en-US" dirty="0" err="1" smtClean="0"/>
              <a:t>Scholarone’s</a:t>
            </a:r>
            <a:r>
              <a:rPr lang="en-US" dirty="0" smtClean="0"/>
              <a:t> configuration (language editing workflow and technical check) </a:t>
            </a:r>
          </a:p>
          <a:p>
            <a:pPr>
              <a:lnSpc>
                <a:spcPct val="110000"/>
              </a:lnSpc>
              <a:buFontTx/>
              <a:buChar char="-"/>
            </a:pPr>
            <a:r>
              <a:rPr lang="en-US" dirty="0" smtClean="0"/>
              <a:t>Review the OA policies and forms editors will be using going forward should they move to the author pay based model. </a:t>
            </a:r>
          </a:p>
          <a:p>
            <a:pPr>
              <a:lnSpc>
                <a:spcPct val="110000"/>
              </a:lnSpc>
              <a:buFontTx/>
              <a:buChar char="-"/>
            </a:pPr>
            <a:r>
              <a:rPr lang="en-US" dirty="0" smtClean="0"/>
              <a:t>Arrange meetings with all editors to follow up on different tasks assigned to them and support them with any </a:t>
            </a:r>
            <a:r>
              <a:rPr lang="en-US" smtClean="0"/>
              <a:t>questions they might have</a:t>
            </a:r>
            <a:endParaRPr lang="en-US" dirty="0" smtClean="0"/>
          </a:p>
          <a:p>
            <a:pPr marL="86868" indent="0">
              <a:lnSpc>
                <a:spcPct val="110000"/>
              </a:lnSpc>
              <a:buNone/>
            </a:pPr>
            <a:r>
              <a:rPr lang="en-US" dirty="0" smtClean="0"/>
              <a:t> </a:t>
            </a:r>
          </a:p>
          <a:p>
            <a:pPr marL="86868" indent="0">
              <a:lnSpc>
                <a:spcPct val="110000"/>
              </a:lnSpc>
              <a:buNone/>
            </a:pPr>
            <a:endParaRPr lang="en-US" dirty="0" smtClean="0"/>
          </a:p>
        </p:txBody>
      </p:sp>
      <p:sp>
        <p:nvSpPr>
          <p:cNvPr id="3" name="Title 2"/>
          <p:cNvSpPr>
            <a:spLocks noGrp="1"/>
          </p:cNvSpPr>
          <p:nvPr>
            <p:ph type="title"/>
          </p:nvPr>
        </p:nvSpPr>
        <p:spPr>
          <a:xfrm>
            <a:off x="307073" y="391306"/>
            <a:ext cx="8238319" cy="418645"/>
          </a:xfrm>
        </p:spPr>
        <p:txBody>
          <a:bodyPr/>
          <a:lstStyle/>
          <a:p>
            <a:r>
              <a:rPr lang="en-US" dirty="0" smtClean="0"/>
              <a:t>Week #2: objectives. </a:t>
            </a:r>
            <a:endParaRPr lang="en-US" dirty="0"/>
          </a:p>
        </p:txBody>
      </p:sp>
      <p:sp>
        <p:nvSpPr>
          <p:cNvPr id="5" name="TextBox 4"/>
          <p:cNvSpPr txBox="1"/>
          <p:nvPr/>
        </p:nvSpPr>
        <p:spPr>
          <a:xfrm>
            <a:off x="6127854" y="22810"/>
            <a:ext cx="2620354" cy="338554"/>
          </a:xfrm>
          <a:prstGeom prst="rect">
            <a:avLst/>
          </a:prstGeom>
          <a:noFill/>
          <a:ln>
            <a:noFill/>
          </a:ln>
        </p:spPr>
        <p:txBody>
          <a:bodyPr wrap="square" rtlCol="0">
            <a:spAutoFit/>
          </a:bodyPr>
          <a:lstStyle/>
          <a:p>
            <a:pPr algn="r"/>
            <a:r>
              <a:rPr lang="en-US" sz="1600" dirty="0" smtClean="0">
                <a:solidFill>
                  <a:schemeClr val="bg1"/>
                </a:solidFill>
              </a:rPr>
              <a:t>Week #2: January 17-20</a:t>
            </a:r>
          </a:p>
        </p:txBody>
      </p:sp>
    </p:spTree>
    <p:extLst>
      <p:ext uri="{BB962C8B-B14F-4D97-AF65-F5344CB8AC3E}">
        <p14:creationId xmlns:p14="http://schemas.microsoft.com/office/powerpoint/2010/main" val="3156832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9777" y="940552"/>
            <a:ext cx="8604915" cy="5692260"/>
          </a:xfrm>
        </p:spPr>
        <p:txBody>
          <a:bodyPr>
            <a:normAutofit fontScale="85000" lnSpcReduction="10000"/>
          </a:bodyPr>
          <a:lstStyle/>
          <a:p>
            <a:pPr>
              <a:buFont typeface="Wingdings" panose="05000000000000000000" pitchFamily="2" charset="2"/>
              <a:buChar char="§"/>
            </a:pPr>
            <a:endParaRPr lang="en-US" dirty="0" smtClean="0"/>
          </a:p>
          <a:p>
            <a:pPr>
              <a:buFont typeface="Wingdings" panose="05000000000000000000" pitchFamily="2" charset="2"/>
              <a:buChar char="§"/>
            </a:pPr>
            <a:r>
              <a:rPr lang="en-US" b="1" dirty="0" smtClean="0"/>
              <a:t>14-8. </a:t>
            </a:r>
            <a:r>
              <a:rPr lang="en-US" dirty="0" smtClean="0"/>
              <a:t>Worked with Lucinda on creating 2 virtual special issues this year; women awareness in October, TB virtual special issue and HIV in Dec. </a:t>
            </a:r>
            <a:endParaRPr lang="en-US" dirty="0"/>
          </a:p>
          <a:p>
            <a:pPr marL="86868" indent="0">
              <a:buNone/>
            </a:pPr>
            <a:r>
              <a:rPr lang="en-US" dirty="0" smtClean="0"/>
              <a:t>- Shared with Lucinda the Special issue guidelines. </a:t>
            </a:r>
          </a:p>
          <a:p>
            <a:pPr>
              <a:buFont typeface="Wingdings" panose="05000000000000000000" pitchFamily="2" charset="2"/>
              <a:buChar char="§"/>
            </a:pPr>
            <a:r>
              <a:rPr lang="en-US" b="1" dirty="0" smtClean="0"/>
              <a:t>15-8. </a:t>
            </a:r>
            <a:r>
              <a:rPr lang="en-US" dirty="0" smtClean="0"/>
              <a:t>worked with Lucinda on finalizing one of the virtual special issues. </a:t>
            </a:r>
          </a:p>
          <a:p>
            <a:pPr marL="86868" indent="0">
              <a:buNone/>
            </a:pPr>
            <a:r>
              <a:rPr lang="en-US" dirty="0" smtClean="0"/>
              <a:t>- Had a meeting with </a:t>
            </a:r>
            <a:r>
              <a:rPr lang="en-US" dirty="0" err="1" smtClean="0"/>
              <a:t>Yohane</a:t>
            </a:r>
            <a:r>
              <a:rPr lang="en-US" dirty="0" smtClean="0"/>
              <a:t> discuss ways to </a:t>
            </a:r>
            <a:r>
              <a:rPr lang="en-US" dirty="0"/>
              <a:t>improve promotion </a:t>
            </a:r>
            <a:r>
              <a:rPr lang="en-US" dirty="0" smtClean="0"/>
              <a:t>of MMJ. Review the GFA, and assigned the technical check stage for him. </a:t>
            </a:r>
            <a:endParaRPr lang="en-US" dirty="0"/>
          </a:p>
          <a:p>
            <a:pPr marL="86868" indent="0">
              <a:buNone/>
            </a:pPr>
            <a:endParaRPr lang="en-US" dirty="0"/>
          </a:p>
          <a:p>
            <a:pPr marL="86868" indent="0">
              <a:buNone/>
            </a:pPr>
            <a:r>
              <a:rPr lang="en-US" b="1" dirty="0" smtClean="0"/>
              <a:t>16-8 </a:t>
            </a:r>
            <a:r>
              <a:rPr lang="en-US" dirty="0" smtClean="0"/>
              <a:t>had a meeting  with Andrew, </a:t>
            </a:r>
            <a:r>
              <a:rPr lang="en-US" dirty="0" err="1" smtClean="0"/>
              <a:t>Phanuel</a:t>
            </a:r>
            <a:r>
              <a:rPr lang="en-US" dirty="0" smtClean="0"/>
              <a:t>, Lucinda and </a:t>
            </a:r>
            <a:r>
              <a:rPr lang="en-US" dirty="0" err="1" smtClean="0"/>
              <a:t>Thengo</a:t>
            </a:r>
            <a:r>
              <a:rPr lang="en-US" dirty="0" smtClean="0"/>
              <a:t> to follow up on the tasks assigned to them and progress they have made. </a:t>
            </a:r>
          </a:p>
          <a:p>
            <a:pPr>
              <a:buFont typeface="Wingdings" panose="05000000000000000000" pitchFamily="2" charset="2"/>
              <a:buChar char="§"/>
            </a:pPr>
            <a:r>
              <a:rPr lang="en-US" dirty="0" smtClean="0"/>
              <a:t>Reviewed MMJ’s retraction procedures</a:t>
            </a:r>
            <a:r>
              <a:rPr lang="en-US" dirty="0"/>
              <a:t> </a:t>
            </a:r>
            <a:r>
              <a:rPr lang="en-US" dirty="0" smtClean="0"/>
              <a:t>and made sure it was </a:t>
            </a:r>
            <a:endParaRPr lang="en-US" dirty="0"/>
          </a:p>
          <a:p>
            <a:pPr>
              <a:lnSpc>
                <a:spcPct val="110000"/>
              </a:lnSpc>
              <a:buFontTx/>
              <a:buChar char="-"/>
            </a:pPr>
            <a:r>
              <a:rPr lang="en-US" dirty="0" smtClean="0"/>
              <a:t>Worked </a:t>
            </a:r>
            <a:r>
              <a:rPr lang="en-US" dirty="0"/>
              <a:t>with </a:t>
            </a:r>
            <a:r>
              <a:rPr lang="en-US" dirty="0" err="1" smtClean="0"/>
              <a:t>Thengo</a:t>
            </a:r>
            <a:r>
              <a:rPr lang="en-US" dirty="0" smtClean="0"/>
              <a:t> </a:t>
            </a:r>
            <a:r>
              <a:rPr lang="en-US" dirty="0"/>
              <a:t>on changing articles layout and typeset </a:t>
            </a:r>
            <a:r>
              <a:rPr lang="en-US" dirty="0" smtClean="0"/>
              <a:t>model and applying the creative common license. </a:t>
            </a:r>
          </a:p>
          <a:p>
            <a:pPr>
              <a:lnSpc>
                <a:spcPct val="110000"/>
              </a:lnSpc>
              <a:buFontTx/>
              <a:buChar char="-"/>
            </a:pPr>
            <a:r>
              <a:rPr lang="en-US" dirty="0" smtClean="0"/>
              <a:t>Contacted Ian from </a:t>
            </a:r>
            <a:r>
              <a:rPr lang="en-US" dirty="0" err="1" smtClean="0"/>
              <a:t>ScholarOne</a:t>
            </a:r>
            <a:r>
              <a:rPr lang="en-US" dirty="0" smtClean="0"/>
              <a:t> to clean the backlog of articles in the system (removed 290 submission) and added 2 new configurations to the system. </a:t>
            </a:r>
            <a:endParaRPr lang="en-US" dirty="0"/>
          </a:p>
          <a:p>
            <a:pPr>
              <a:lnSpc>
                <a:spcPct val="110000"/>
              </a:lnSpc>
              <a:buFontTx/>
              <a:buChar char="-"/>
            </a:pPr>
            <a:r>
              <a:rPr lang="en-US" dirty="0" smtClean="0"/>
              <a:t>Delivered </a:t>
            </a:r>
            <a:r>
              <a:rPr lang="en-US" dirty="0"/>
              <a:t>presentations on publishing ethics and copyright to the </a:t>
            </a:r>
            <a:r>
              <a:rPr lang="en-US" dirty="0" smtClean="0"/>
              <a:t>editors</a:t>
            </a:r>
            <a:endParaRPr lang="en-US" dirty="0"/>
          </a:p>
          <a:p>
            <a:pPr>
              <a:lnSpc>
                <a:spcPct val="110000"/>
              </a:lnSpc>
              <a:buFontTx/>
              <a:buChar char="-"/>
            </a:pPr>
            <a:r>
              <a:rPr lang="en-US" dirty="0"/>
              <a:t>Update the technical check list used by editors in </a:t>
            </a:r>
            <a:r>
              <a:rPr lang="en-US" dirty="0" err="1"/>
              <a:t>ShcolarOne</a:t>
            </a:r>
            <a:r>
              <a:rPr lang="en-US" dirty="0"/>
              <a:t> and update </a:t>
            </a:r>
            <a:r>
              <a:rPr lang="en-US" dirty="0" err="1"/>
              <a:t>Scholarone’s</a:t>
            </a:r>
            <a:r>
              <a:rPr lang="en-US" dirty="0"/>
              <a:t> configuration (language editing workflow and technical check) </a:t>
            </a:r>
          </a:p>
          <a:p>
            <a:pPr>
              <a:lnSpc>
                <a:spcPct val="110000"/>
              </a:lnSpc>
              <a:buFontTx/>
              <a:buChar char="-"/>
            </a:pPr>
            <a:r>
              <a:rPr lang="en-US" dirty="0"/>
              <a:t>Review the OA policies and forms editors will be using going forward should they move to the author pay based model. </a:t>
            </a:r>
          </a:p>
          <a:p>
            <a:pPr>
              <a:buFont typeface="Wingdings" panose="05000000000000000000" pitchFamily="2" charset="2"/>
              <a:buChar char="§"/>
            </a:pPr>
            <a:endParaRPr lang="en-US" dirty="0" smtClean="0"/>
          </a:p>
        </p:txBody>
      </p:sp>
      <p:sp>
        <p:nvSpPr>
          <p:cNvPr id="3" name="Title 2"/>
          <p:cNvSpPr>
            <a:spLocks noGrp="1"/>
          </p:cNvSpPr>
          <p:nvPr>
            <p:ph type="title"/>
          </p:nvPr>
        </p:nvSpPr>
        <p:spPr>
          <a:xfrm>
            <a:off x="279778" y="400345"/>
            <a:ext cx="8238319" cy="418645"/>
          </a:xfrm>
        </p:spPr>
        <p:txBody>
          <a:bodyPr/>
          <a:lstStyle/>
          <a:p>
            <a:r>
              <a:rPr lang="en-US" dirty="0" smtClean="0"/>
              <a:t>Week #2: Publishers Without Borders and the MMJ</a:t>
            </a:r>
            <a:endParaRPr lang="en-US" dirty="0"/>
          </a:p>
        </p:txBody>
      </p:sp>
      <p:sp>
        <p:nvSpPr>
          <p:cNvPr id="4" name="TextBox 3"/>
          <p:cNvSpPr txBox="1"/>
          <p:nvPr/>
        </p:nvSpPr>
        <p:spPr>
          <a:xfrm>
            <a:off x="6127854" y="22810"/>
            <a:ext cx="2620354" cy="338554"/>
          </a:xfrm>
          <a:prstGeom prst="rect">
            <a:avLst/>
          </a:prstGeom>
          <a:noFill/>
          <a:ln>
            <a:noFill/>
          </a:ln>
        </p:spPr>
        <p:txBody>
          <a:bodyPr wrap="square" rtlCol="0">
            <a:spAutoFit/>
          </a:bodyPr>
          <a:lstStyle/>
          <a:p>
            <a:pPr algn="r"/>
            <a:r>
              <a:rPr lang="en-US" sz="1600" dirty="0" smtClean="0">
                <a:solidFill>
                  <a:schemeClr val="bg1"/>
                </a:solidFill>
              </a:rPr>
              <a:t>Week #1: January 9-13</a:t>
            </a:r>
          </a:p>
        </p:txBody>
      </p:sp>
    </p:spTree>
    <p:extLst>
      <p:ext uri="{BB962C8B-B14F-4D97-AF65-F5344CB8AC3E}">
        <p14:creationId xmlns:p14="http://schemas.microsoft.com/office/powerpoint/2010/main" val="3609938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12501" y="469800"/>
            <a:ext cx="8238318" cy="5840848"/>
          </a:xfrm>
        </p:spPr>
        <p:txBody>
          <a:bodyPr>
            <a:normAutofit fontScale="92500" lnSpcReduction="10000"/>
          </a:bodyPr>
          <a:lstStyle/>
          <a:p>
            <a:pPr marL="86868" indent="0">
              <a:buNone/>
            </a:pPr>
            <a:r>
              <a:rPr lang="en-US" sz="1700" b="1" dirty="0"/>
              <a:t>1</a:t>
            </a:r>
            <a:r>
              <a:rPr lang="en-US" sz="1700" b="1" dirty="0" smtClean="0"/>
              <a:t>7-Aug </a:t>
            </a:r>
            <a:endParaRPr lang="en-US" sz="1700" b="1" dirty="0"/>
          </a:p>
          <a:p>
            <a:pPr>
              <a:buFontTx/>
              <a:buChar char="-"/>
            </a:pPr>
            <a:r>
              <a:rPr lang="en-US" sz="1700" dirty="0" smtClean="0"/>
              <a:t>Finalize </a:t>
            </a:r>
            <a:r>
              <a:rPr lang="en-US" sz="1700" dirty="0"/>
              <a:t>the sharing policy guidelines, GFA, retraction and withdrawal policies. </a:t>
            </a:r>
            <a:endParaRPr lang="en-US" sz="1700" dirty="0" smtClean="0"/>
          </a:p>
          <a:p>
            <a:pPr>
              <a:buFontTx/>
              <a:buChar char="-"/>
            </a:pPr>
            <a:r>
              <a:rPr lang="en-US" sz="1700" dirty="0" smtClean="0"/>
              <a:t>Met briefly with Lucinda, Andrew and Thengo to discuss pending items and inquire on the progress of things I have proposed in week 1.  </a:t>
            </a:r>
          </a:p>
          <a:p>
            <a:pPr>
              <a:buFontTx/>
              <a:buChar char="-"/>
            </a:pPr>
            <a:r>
              <a:rPr lang="en-US" sz="1700" dirty="0" smtClean="0"/>
              <a:t>Had a meeting with Thengo to ensure he understands how the creative common license should appear on the articles, chosen the new typeset model.</a:t>
            </a:r>
          </a:p>
          <a:p>
            <a:pPr>
              <a:buFontTx/>
              <a:buChar char="-"/>
            </a:pPr>
            <a:r>
              <a:rPr lang="en-US" sz="1700" dirty="0" smtClean="0"/>
              <a:t>Contacted Ian from </a:t>
            </a:r>
            <a:r>
              <a:rPr lang="en-US" sz="1700" dirty="0" err="1" smtClean="0"/>
              <a:t>ScholarOne</a:t>
            </a:r>
            <a:r>
              <a:rPr lang="en-US" sz="1700" dirty="0" smtClean="0"/>
              <a:t> to update the configuration of </a:t>
            </a:r>
            <a:r>
              <a:rPr lang="en-US" sz="1700" dirty="0" err="1" smtClean="0"/>
              <a:t>ScholarOne</a:t>
            </a:r>
            <a:r>
              <a:rPr lang="en-US" sz="1700" dirty="0" smtClean="0"/>
              <a:t> to include technical check stage into the system, </a:t>
            </a:r>
          </a:p>
          <a:p>
            <a:pPr>
              <a:buFontTx/>
              <a:buChar char="-"/>
            </a:pPr>
            <a:r>
              <a:rPr lang="en-US" sz="1700" dirty="0" smtClean="0"/>
              <a:t>Shared a documentation with Thengo on items that needs to be checked during compilation</a:t>
            </a:r>
          </a:p>
          <a:p>
            <a:pPr>
              <a:buFontTx/>
              <a:buChar char="-"/>
            </a:pPr>
            <a:r>
              <a:rPr lang="en-US" sz="1700" dirty="0" smtClean="0"/>
              <a:t>Had a meeting with Lucinda on journal finance and expenses. Also, shared an easy template with her to calculate and monitor her expenses going forward.  </a:t>
            </a:r>
          </a:p>
          <a:p>
            <a:pPr>
              <a:buFontTx/>
              <a:buChar char="-"/>
            </a:pPr>
            <a:r>
              <a:rPr lang="en-US" sz="1700" dirty="0" smtClean="0"/>
              <a:t>Editors started working on the Sep issue, and was working with them to identify opportunities to expedite the issue</a:t>
            </a:r>
          </a:p>
          <a:p>
            <a:pPr>
              <a:buFontTx/>
              <a:buChar char="-"/>
            </a:pPr>
            <a:r>
              <a:rPr lang="en-US" sz="1700" dirty="0"/>
              <a:t>Twitter account was moved to </a:t>
            </a:r>
            <a:r>
              <a:rPr lang="en-US" sz="1700" dirty="0" err="1"/>
              <a:t>Fanuel</a:t>
            </a:r>
            <a:r>
              <a:rPr lang="en-US" sz="1700" dirty="0"/>
              <a:t> </a:t>
            </a:r>
          </a:p>
          <a:p>
            <a:pPr marL="86868" indent="0">
              <a:buNone/>
            </a:pPr>
            <a:r>
              <a:rPr lang="en-US" sz="1700" b="1" dirty="0"/>
              <a:t>18-Aug. </a:t>
            </a:r>
          </a:p>
          <a:p>
            <a:pPr>
              <a:buFontTx/>
              <a:buChar char="-"/>
            </a:pPr>
            <a:r>
              <a:rPr lang="en-US" sz="1700" dirty="0"/>
              <a:t>Delivered the last presentation on MMJ’s progress, achievements and items to follow up on </a:t>
            </a:r>
          </a:p>
          <a:p>
            <a:pPr>
              <a:buFontTx/>
              <a:buChar char="-"/>
            </a:pPr>
            <a:r>
              <a:rPr lang="en-US" sz="1700" dirty="0"/>
              <a:t>Followed up with the interns on MMJ’s presence on social media; interns created a webpage on LinkedIn, </a:t>
            </a:r>
            <a:r>
              <a:rPr lang="en-US" sz="1700" dirty="0" err="1"/>
              <a:t>Mendeley</a:t>
            </a:r>
            <a:r>
              <a:rPr lang="en-US" sz="1700" dirty="0"/>
              <a:t> and started sharing articles </a:t>
            </a:r>
          </a:p>
          <a:p>
            <a:pPr>
              <a:buFontTx/>
              <a:buChar char="-"/>
            </a:pPr>
            <a:r>
              <a:rPr lang="en-US" sz="1700" dirty="0"/>
              <a:t>Followed with Thengo on the new typeset model and the creative common implementation </a:t>
            </a:r>
          </a:p>
          <a:p>
            <a:pPr>
              <a:buFontTx/>
              <a:buChar char="-"/>
            </a:pPr>
            <a:r>
              <a:rPr lang="en-US" sz="1700" dirty="0" smtClean="0"/>
              <a:t>Follow up on OA and article sharing policies on MMJ. </a:t>
            </a:r>
            <a:endParaRPr lang="en-US" sz="1700" dirty="0"/>
          </a:p>
          <a:p>
            <a:endParaRPr lang="en-US" sz="1800" dirty="0"/>
          </a:p>
          <a:p>
            <a:pPr>
              <a:buFontTx/>
              <a:buChar char="-"/>
            </a:pPr>
            <a:endParaRPr lang="en-US" sz="1700" dirty="0" smtClean="0"/>
          </a:p>
          <a:p>
            <a:pPr marL="86868" indent="0">
              <a:buNone/>
            </a:pPr>
            <a:endParaRPr lang="en-US" sz="1700" dirty="0"/>
          </a:p>
        </p:txBody>
      </p:sp>
    </p:spTree>
    <p:extLst>
      <p:ext uri="{BB962C8B-B14F-4D97-AF65-F5344CB8AC3E}">
        <p14:creationId xmlns:p14="http://schemas.microsoft.com/office/powerpoint/2010/main" val="102517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9778" y="953056"/>
            <a:ext cx="7799698" cy="5692260"/>
          </a:xfrm>
        </p:spPr>
        <p:txBody>
          <a:bodyPr>
            <a:normAutofit fontScale="92500"/>
          </a:bodyPr>
          <a:lstStyle/>
          <a:p>
            <a:pPr>
              <a:lnSpc>
                <a:spcPct val="200000"/>
              </a:lnSpc>
              <a:buFont typeface="Wingdings" panose="05000000000000000000" pitchFamily="2" charset="2"/>
              <a:buChar char="§"/>
            </a:pPr>
            <a:r>
              <a:rPr lang="en-US" sz="1700" dirty="0" smtClean="0"/>
              <a:t>Contacted Elsevier colleagues to obtain documentations on author publishing license agreement templates and workflows </a:t>
            </a:r>
          </a:p>
          <a:p>
            <a:pPr>
              <a:lnSpc>
                <a:spcPct val="200000"/>
              </a:lnSpc>
              <a:buFont typeface="Wingdings" panose="05000000000000000000" pitchFamily="2" charset="2"/>
              <a:buChar char="§"/>
            </a:pPr>
            <a:r>
              <a:rPr lang="en-US" sz="1700" dirty="0" smtClean="0"/>
              <a:t>Contacted one of my colleagues to provide documentation on production and compilation workflows (Step by step walkthrough guide for what happens the moment papers get logged to production till it gets posted online)</a:t>
            </a:r>
          </a:p>
          <a:p>
            <a:pPr>
              <a:lnSpc>
                <a:spcPct val="200000"/>
              </a:lnSpc>
              <a:buFont typeface="Wingdings" panose="05000000000000000000" pitchFamily="2" charset="2"/>
              <a:buChar char="§"/>
            </a:pPr>
            <a:r>
              <a:rPr lang="en-US" sz="1700" dirty="0" smtClean="0"/>
              <a:t>Prepared presentations on OA, copyrights and publishing ethics. </a:t>
            </a:r>
          </a:p>
          <a:p>
            <a:pPr>
              <a:lnSpc>
                <a:spcPct val="200000"/>
              </a:lnSpc>
              <a:buFont typeface="Wingdings" panose="05000000000000000000" pitchFamily="2" charset="2"/>
              <a:buChar char="§"/>
            </a:pPr>
            <a:r>
              <a:rPr lang="en-US" sz="1700" dirty="0" smtClean="0"/>
              <a:t> Contacted Cynthia to check on social media monitoring tools that can be integrated to MMJ’s site at a low cost </a:t>
            </a:r>
          </a:p>
          <a:p>
            <a:pPr>
              <a:lnSpc>
                <a:spcPct val="200000"/>
              </a:lnSpc>
              <a:buFont typeface="Wingdings" panose="05000000000000000000" pitchFamily="2" charset="2"/>
              <a:buChar char="§"/>
            </a:pPr>
            <a:r>
              <a:rPr lang="en-US" sz="1700" dirty="0" smtClean="0"/>
              <a:t>Prepared a final progress presentation and on how promote MMJ’s content the team. </a:t>
            </a:r>
          </a:p>
          <a:p>
            <a:pPr marL="86868" indent="0">
              <a:lnSpc>
                <a:spcPct val="200000"/>
              </a:lnSpc>
              <a:buNone/>
            </a:pPr>
            <a:endParaRPr lang="en-US" sz="1700" dirty="0" smtClean="0"/>
          </a:p>
          <a:p>
            <a:pPr>
              <a:lnSpc>
                <a:spcPct val="200000"/>
              </a:lnSpc>
              <a:buFont typeface="Wingdings" panose="05000000000000000000" pitchFamily="2" charset="2"/>
              <a:buChar char="§"/>
            </a:pPr>
            <a:endParaRPr lang="en-US" sz="1700" dirty="0" smtClean="0"/>
          </a:p>
        </p:txBody>
      </p:sp>
      <p:sp>
        <p:nvSpPr>
          <p:cNvPr id="3" name="Title 2"/>
          <p:cNvSpPr>
            <a:spLocks noGrp="1"/>
          </p:cNvSpPr>
          <p:nvPr>
            <p:ph type="title"/>
          </p:nvPr>
        </p:nvSpPr>
        <p:spPr>
          <a:xfrm>
            <a:off x="279778" y="400345"/>
            <a:ext cx="8238319" cy="418645"/>
          </a:xfrm>
        </p:spPr>
        <p:txBody>
          <a:bodyPr/>
          <a:lstStyle/>
          <a:p>
            <a:r>
              <a:rPr lang="en-US" dirty="0" smtClean="0"/>
              <a:t>Week #2: Independent Work for the MMJ</a:t>
            </a:r>
            <a:endParaRPr lang="en-US" dirty="0"/>
          </a:p>
        </p:txBody>
      </p:sp>
      <p:sp>
        <p:nvSpPr>
          <p:cNvPr id="5" name="TextBox 4"/>
          <p:cNvSpPr txBox="1"/>
          <p:nvPr/>
        </p:nvSpPr>
        <p:spPr>
          <a:xfrm>
            <a:off x="6127854" y="22810"/>
            <a:ext cx="2620354" cy="338554"/>
          </a:xfrm>
          <a:prstGeom prst="rect">
            <a:avLst/>
          </a:prstGeom>
          <a:noFill/>
          <a:ln>
            <a:noFill/>
          </a:ln>
        </p:spPr>
        <p:txBody>
          <a:bodyPr wrap="square" rtlCol="0">
            <a:spAutoFit/>
          </a:bodyPr>
          <a:lstStyle/>
          <a:p>
            <a:pPr algn="r"/>
            <a:r>
              <a:rPr lang="en-US" sz="1600" dirty="0" smtClean="0">
                <a:solidFill>
                  <a:schemeClr val="bg1"/>
                </a:solidFill>
              </a:rPr>
              <a:t>Week #1: January 9-13</a:t>
            </a:r>
          </a:p>
        </p:txBody>
      </p:sp>
    </p:spTree>
    <p:extLst>
      <p:ext uri="{BB962C8B-B14F-4D97-AF65-F5344CB8AC3E}">
        <p14:creationId xmlns:p14="http://schemas.microsoft.com/office/powerpoint/2010/main" val="25408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Elsevier">
  <a:themeElements>
    <a:clrScheme name="Custom 1">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100" dirty="0" err="1" smtClean="0">
            <a:solidFill>
              <a:schemeClr val="tx2"/>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815DCDC76E5A47A176FB52CE6ED02E" ma:contentTypeVersion="1" ma:contentTypeDescription="Create a new document." ma:contentTypeScope="" ma:versionID="595b1facca9e5cb9707c1ffef65eb2e0">
  <xsd:schema xmlns:xsd="http://www.w3.org/2001/XMLSchema" xmlns:xs="http://www.w3.org/2001/XMLSchema" xmlns:p="http://schemas.microsoft.com/office/2006/metadata/properties" targetNamespace="http://schemas.microsoft.com/office/2006/metadata/properties" ma:root="true" ma:fieldsID="3d6e3d604101a5d093af696c7f54af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D5297-7115-4392-A472-F4D43CB597E6}">
  <ds:schemaRefs>
    <ds:schemaRef ds:uri="http://schemas.microsoft.com/office/2006/metadata/properties"/>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58ED4BD-FDAA-4D19-A5FA-16CBCF8F67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1ED3E65-4B97-4BFE-8ED6-DDE9BE7CF9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3886</TotalTime>
  <Words>1168</Words>
  <Application>Microsoft Office PowerPoint</Application>
  <PresentationFormat>On-screen Show (4:3)</PresentationFormat>
  <Paragraphs>97</Paragraphs>
  <Slides>9</Slides>
  <Notes>2</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Elsevier</vt:lpstr>
      <vt:lpstr>Custom Design</vt:lpstr>
      <vt:lpstr>PowerPoint Presentation</vt:lpstr>
      <vt:lpstr>Week #1: Publishers Without Borders and the MMJ</vt:lpstr>
      <vt:lpstr>Week #1: activities and objectives summary </vt:lpstr>
      <vt:lpstr>Week #1: Independent Work for the MMJ</vt:lpstr>
      <vt:lpstr>PowerPoint Presentation</vt:lpstr>
      <vt:lpstr>Week #2: objectives. </vt:lpstr>
      <vt:lpstr>Week #2: Publishers Without Borders and the MMJ</vt:lpstr>
      <vt:lpstr>PowerPoint Presentation</vt:lpstr>
      <vt:lpstr>Week #2: Independent Work for the MMJ</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McT</dc:creator>
  <cp:lastModifiedBy>AMA</cp:lastModifiedBy>
  <cp:revision>288</cp:revision>
  <cp:lastPrinted>2016-03-08T17:20:40Z</cp:lastPrinted>
  <dcterms:created xsi:type="dcterms:W3CDTF">2014-03-28T20:29:27Z</dcterms:created>
  <dcterms:modified xsi:type="dcterms:W3CDTF">2018-08-10T16:48:48Z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0x010100B7815DCDC76E5A47A176FB52CE6ED02E</vt:lpwstr>
  </property>
  <property fmtid="{D5CDD505-2E9C-101B-9397-08002B2CF9AE}" pid="3" name="NXPowerLiteLastOptimized">
    <vt:lpwstr>3110774</vt:lpwstr>
  </property>
  <property fmtid="{D5CDD505-2E9C-101B-9397-08002B2CF9AE}" pid="4" name="NXPowerLiteSettings">
    <vt:lpwstr>F7000400038000</vt:lpwstr>
  </property>
  <property fmtid="{D5CDD505-2E9C-101B-9397-08002B2CF9AE}" pid="5" name="NXPowerLiteVersion">
    <vt:lpwstr>D6.1.0</vt:lpwstr>
  </property>
</Properties>
</file>