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48" r:id="rId2"/>
    <p:sldMasterId id="2147483850" r:id="rId3"/>
    <p:sldMasterId id="2147483853" r:id="rId4"/>
  </p:sldMasterIdLst>
  <p:notesMasterIdLst>
    <p:notesMasterId r:id="rId58"/>
  </p:notesMasterIdLst>
  <p:sldIdLst>
    <p:sldId id="392" r:id="rId5"/>
    <p:sldId id="321" r:id="rId6"/>
    <p:sldId id="377" r:id="rId7"/>
    <p:sldId id="380" r:id="rId8"/>
    <p:sldId id="378" r:id="rId9"/>
    <p:sldId id="372" r:id="rId10"/>
    <p:sldId id="374" r:id="rId11"/>
    <p:sldId id="379" r:id="rId12"/>
    <p:sldId id="376" r:id="rId13"/>
    <p:sldId id="393" r:id="rId14"/>
    <p:sldId id="373" r:id="rId15"/>
    <p:sldId id="383" r:id="rId16"/>
    <p:sldId id="384" r:id="rId17"/>
    <p:sldId id="322" r:id="rId18"/>
    <p:sldId id="323" r:id="rId19"/>
    <p:sldId id="324" r:id="rId20"/>
    <p:sldId id="325" r:id="rId21"/>
    <p:sldId id="326" r:id="rId22"/>
    <p:sldId id="328" r:id="rId23"/>
    <p:sldId id="329" r:id="rId24"/>
    <p:sldId id="330" r:id="rId25"/>
    <p:sldId id="331" r:id="rId26"/>
    <p:sldId id="332" r:id="rId27"/>
    <p:sldId id="335" r:id="rId28"/>
    <p:sldId id="385" r:id="rId29"/>
    <p:sldId id="338" r:id="rId30"/>
    <p:sldId id="386" r:id="rId31"/>
    <p:sldId id="387" r:id="rId32"/>
    <p:sldId id="388" r:id="rId33"/>
    <p:sldId id="389" r:id="rId34"/>
    <p:sldId id="398" r:id="rId35"/>
    <p:sldId id="375" r:id="rId36"/>
    <p:sldId id="343" r:id="rId37"/>
    <p:sldId id="345" r:id="rId38"/>
    <p:sldId id="348" r:id="rId39"/>
    <p:sldId id="349" r:id="rId40"/>
    <p:sldId id="352" r:id="rId41"/>
    <p:sldId id="350" r:id="rId42"/>
    <p:sldId id="346" r:id="rId43"/>
    <p:sldId id="351" r:id="rId44"/>
    <p:sldId id="397" r:id="rId45"/>
    <p:sldId id="396" r:id="rId46"/>
    <p:sldId id="353" r:id="rId47"/>
    <p:sldId id="354" r:id="rId48"/>
    <p:sldId id="358" r:id="rId49"/>
    <p:sldId id="359" r:id="rId50"/>
    <p:sldId id="362" r:id="rId51"/>
    <p:sldId id="365" r:id="rId52"/>
    <p:sldId id="367" r:id="rId53"/>
    <p:sldId id="399" r:id="rId54"/>
    <p:sldId id="394" r:id="rId55"/>
    <p:sldId id="369" r:id="rId56"/>
    <p:sldId id="371" r:id="rId5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60"/>
    <a:srgbClr val="FFFFFF"/>
    <a:srgbClr val="FEDAF9"/>
    <a:srgbClr val="006F6C"/>
    <a:srgbClr val="EBE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381" autoAdjust="0"/>
    <p:restoredTop sz="67490" autoAdjust="0"/>
  </p:normalViewPr>
  <p:slideViewPr>
    <p:cSldViewPr>
      <p:cViewPr varScale="1">
        <p:scale>
          <a:sx n="69" d="100"/>
          <a:sy n="69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12"/>
    </p:cViewPr>
  </p:sorterViewPr>
  <p:notesViewPr>
    <p:cSldViewPr>
      <p:cViewPr varScale="1">
        <p:scale>
          <a:sx n="52" d="100"/>
          <a:sy n="52" d="100"/>
        </p:scale>
        <p:origin x="-130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1AF52-B955-4D80-A3F2-6F9A0AD39F3E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CF9C1-C19E-4F49-A361-3D445A286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ECC2B-EBB8-4C3B-AA60-E51EDDDD9DBC}" type="slidenum">
              <a:rPr lang="en-US"/>
              <a:pPr/>
              <a:t>4</a:t>
            </a:fld>
            <a:endParaRPr lang="en-US"/>
          </a:p>
        </p:txBody>
      </p:sp>
      <p:sp>
        <p:nvSpPr>
          <p:cNvPr id="473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47309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F0812-B469-40F5-B331-DA6BAF33C328}" type="slidenum">
              <a:rPr lang="en-US"/>
              <a:pPr/>
              <a:t>49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 dirty="0" smtClean="0">
              <a:solidFill>
                <a:srgbClr val="000000"/>
              </a:solidFill>
              <a:latin typeface="Times New Roman" pitchFamily="16" charset="0"/>
              <a:ea typeface="msgothic" charset="0"/>
              <a:cs typeface="msgothic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Major thromboembolic events in PST or PSM versus usual care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studies.PSM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= patient self-management; PST = patient self-testing.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7446-80E9-4652-934F-58727BCF9DA0}" type="slidenum">
              <a:rPr lang="en-US"/>
              <a:pPr/>
              <a:t>52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21E81-B3B8-4DB2-9C4D-3D61B16AD933}" type="slidenum">
              <a:rPr lang="en-US"/>
              <a:pPr/>
              <a:t>53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F9C1-C19E-4F49-A361-3D445A2864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CF9C1-C19E-4F49-A361-3D445A2864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41024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en-US" sz="2200" dirty="0" smtClean="0">
              <a:solidFill>
                <a:srgbClr val="000000"/>
              </a:solidFill>
              <a:latin typeface="Times New Roman" pitchFamily="16" charset="0"/>
              <a:ea typeface="msgothic" charset="0"/>
              <a:cs typeface="msgothic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Summary of evidence search and selection.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ea typeface="msgothic" charset="0"/>
              <a:cs typeface="msgothic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>
            <p:ph type="body"/>
          </p:nvPr>
        </p:nvSpPr>
        <p:spPr>
          <a:xfrm>
            <a:off x="1046350" y="4352637"/>
            <a:ext cx="4770904" cy="3478068"/>
          </a:xfrm>
          <a:noFill/>
          <a:ln/>
        </p:spPr>
        <p:txBody>
          <a:bodyPr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Risk for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bias.ITT</a:t>
            </a:r>
            <a:r>
              <a:rPr lang="en-GB" dirty="0" smtClean="0">
                <a:latin typeface="Arial" charset="0"/>
                <a:ea typeface="msgothic" charset="0"/>
                <a:cs typeface="msgothic" charset="0"/>
              </a:rPr>
              <a:t> = intention-to-treat.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324A3-331A-4325-A810-D20D44A725DE}" type="slidenum">
              <a:rPr lang="en-US"/>
              <a:pPr/>
              <a:t>45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D4863-3F31-45C6-B906-49F9788410B2}" type="slidenum">
              <a:rPr lang="en-US"/>
              <a:pPr/>
              <a:t>46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3B48C-4E54-49B7-AFE3-F7DB8679996E}" type="slidenum">
              <a:rPr lang="en-US"/>
              <a:pPr/>
              <a:t>47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8E0B7-D98D-4B8E-B1D9-4A8EBDCD352A}" type="slidenum">
              <a:rPr lang="en-US"/>
              <a:pPr/>
              <a:t>48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9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1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37DB-82C7-4AE0-8D4A-6BD1C324CC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909D4-FFA9-46F0-9446-2E6C1CDE32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56E444-C0A6-4369-92B0-C8D81C31A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DCFC8-92E8-472C-BF10-6ADC1E27A0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499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6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1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1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1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1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1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52" indent="-2742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52" indent="-274292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9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15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1" y="1066801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30" tIns="274292" rIns="91430" bIns="45715" rtlCol="0" anchor="t">
            <a:normAutofit/>
          </a:bodyPr>
          <a:lstStyle>
            <a:extLst/>
          </a:lstStyle>
          <a:p>
            <a:pPr marL="0" indent="-28343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30" tIns="274292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6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6" y="-815921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465E7EE-E36B-44C3-969B-46A8F71B7E71}" type="datetimeFigureOut">
              <a:rPr lang="en-US" smtClean="0"/>
              <a:pPr/>
              <a:t>4/12/2011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30" tIns="45715" rIns="91430" bIns="45715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211D65-FD0A-4359-8DDE-3077821403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52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22" indent="-28343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37719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876" indent="-22857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66" indent="-173718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313" indent="-18286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603" indent="-18286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894" indent="-18286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41" indent="-18286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331" indent="-18286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D531E-3FCA-4785-A7E2-07F9791E11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0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5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1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2" indent="-228577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34" indent="-228577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2"/>
            <a:ext cx="780624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defTabSz="41468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68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1468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1468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1468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796" indent="-195823" algn="ctr" defTabSz="41468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480" indent="-195823" algn="ctr" defTabSz="41468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162" indent="-195823" algn="ctr" defTabSz="41468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7846" indent="-195823" algn="ctr" defTabSz="41468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45" indent="-293733" algn="l" defTabSz="414683" rtl="0" eaLnBrk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291" indent="-260617" algn="l" defTabSz="414683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4935" indent="-195823" algn="l" defTabSz="414683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581" indent="-195823" algn="l" defTabSz="414683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226" indent="-195823" algn="l" defTabSz="414683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2909" indent="-195823" algn="l" defTabSz="41468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592" indent="-195823" algn="l" defTabSz="41468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275" indent="-195823" algn="l" defTabSz="41468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6958" indent="-195823" algn="l" defTabSz="414683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040" y="568861"/>
            <a:ext cx="780624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040" y="1906761"/>
            <a:ext cx="7806240" cy="43190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2pPr>
      <a:lvl3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3pPr>
      <a:lvl4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4pPr>
      <a:lvl5pPr algn="ctr" defTabSz="4147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5pPr>
      <a:lvl6pPr marL="1393941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6pPr>
      <a:lvl7pPr marL="1808667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7pPr>
      <a:lvl8pPr marL="2223393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8pPr>
      <a:lvl9pPr marL="2638119" indent="-195843" algn="ctr" defTabSz="4147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500" b="1">
          <a:solidFill>
            <a:srgbClr val="000000"/>
          </a:solidFill>
          <a:latin typeface="Times New Roman" pitchFamily="16" charset="0"/>
          <a:ea typeface="msgothic" charset="0"/>
          <a:cs typeface="msgothic" charset="0"/>
        </a:defRPr>
      </a:lvl9pPr>
    </p:titleStyle>
    <p:bodyStyle>
      <a:lvl1pPr marL="391686" indent="-293764" algn="l" defTabSz="414726" rtl="0" eaLnBrk="0" fontAlgn="base" hangingPunct="0">
        <a:lnSpc>
          <a:spcPct val="93000"/>
        </a:lnSpc>
        <a:spcBef>
          <a:spcPct val="0"/>
        </a:spcBef>
        <a:spcAft>
          <a:spcPts val="806"/>
        </a:spcAft>
        <a:buClr>
          <a:srgbClr val="000000"/>
        </a:buClr>
        <a:buSzPct val="100000"/>
        <a:buFont typeface="Arial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83372" indent="-260644" algn="l" defTabSz="4147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75000"/>
        <a:buFont typeface="Symbol" charset="2"/>
        <a:buChar char="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75057" indent="-195843" algn="l" defTabSz="4147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45000"/>
        <a:buFont typeface="Wingdings" charset="2"/>
        <a:buChar char="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6743" indent="-195843" algn="l" defTabSz="4147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75000"/>
        <a:buFont typeface="Symbol" charset="2"/>
        <a:buChar char="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958429" indent="-195843" algn="l" defTabSz="4147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373155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7881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202607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7333" indent="-195843" algn="l" defTabSz="4147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charset="2"/>
        <a:buChar char="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How to Write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(Really Good) Review </a:t>
            </a:r>
            <a:r>
              <a:rPr lang="en-US" b="1" dirty="0" smtClean="0">
                <a:solidFill>
                  <a:srgbClr val="FFC000"/>
                </a:solidFill>
              </a:rPr>
              <a:t>Articles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3657600"/>
            <a:ext cx="7315200" cy="2544763"/>
          </a:xfrm>
        </p:spPr>
        <p:txBody>
          <a:bodyPr/>
          <a:lstStyle/>
          <a:p>
            <a:pPr algn="r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Christine </a:t>
            </a:r>
            <a:r>
              <a:rPr lang="en-US" sz="2800" b="1" dirty="0" err="1" smtClean="0">
                <a:solidFill>
                  <a:srgbClr val="FFFFFF"/>
                </a:solidFill>
              </a:rPr>
              <a:t>Laine</a:t>
            </a:r>
            <a:r>
              <a:rPr lang="en-US" sz="2800" b="1" dirty="0" smtClean="0">
                <a:solidFill>
                  <a:srgbClr val="FFFFFF"/>
                </a:solidFill>
              </a:rPr>
              <a:t>, MD, MPH</a:t>
            </a:r>
          </a:p>
          <a:p>
            <a:pPr algn="r"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Editor-in-Chief,  Annals of Internal Medicine 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Meta-Analyses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Systematic reviews that use quantitative methods to summarize a body of evidence</a:t>
            </a:r>
          </a:p>
          <a:p>
            <a:r>
              <a:rPr lang="en-US" dirty="0">
                <a:solidFill>
                  <a:srgbClr val="FFFFFF"/>
                </a:solidFill>
              </a:rPr>
              <a:t>Should carefully consider study heterogeneity before “meta-analyzing” them</a:t>
            </a:r>
          </a:p>
          <a:p>
            <a:r>
              <a:rPr lang="en-US" dirty="0">
                <a:solidFill>
                  <a:srgbClr val="FFFFFF"/>
                </a:solidFill>
              </a:rPr>
              <a:t>Newer software has increased the use and misuse of meta-analysis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232" t="21875" r="15470" b="11458"/>
          <a:stretch>
            <a:fillRect/>
          </a:stretch>
        </p:blipFill>
        <p:spPr bwMode="auto">
          <a:xfrm>
            <a:off x="990601" y="5334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274638"/>
            <a:ext cx="76200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Choosing a Topic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1"/>
            <a:ext cx="5791200" cy="4525963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What’s of interest to you?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What’s of interest to colleagues?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What hasn’t been reviewed recently?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Where are the newer developments?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362514" name="Picture 18" descr="MPj03993500000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6257" y="3276600"/>
            <a:ext cx="3126744" cy="3124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Avoid topics…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…recently reviewed in a major journal 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…where definitive studies are about to be    completed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…where the evidence is thin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…very unfamiliar to you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…where evidence is available mostly in a   language that you don’t speak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…of personal proprietary 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16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rgbClr val="FFC000"/>
                </a:solidFill>
              </a:rPr>
              <a:t>Formulating the Question</a:t>
            </a:r>
          </a:p>
        </p:txBody>
      </p:sp>
      <p:pic>
        <p:nvPicPr>
          <p:cNvPr id="6147" name="Picture 8" descr="MCj0234625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057401"/>
            <a:ext cx="2971800" cy="347821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Formulating The Question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1600201"/>
            <a:ext cx="9144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Focus the </a:t>
            </a:r>
            <a:r>
              <a:rPr lang="en-US" dirty="0" smtClean="0">
                <a:solidFill>
                  <a:srgbClr val="FFFFFF"/>
                </a:solidFill>
              </a:rPr>
              <a:t>question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Populations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Exposures/Interventions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Comparisons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O</a:t>
            </a:r>
            <a:r>
              <a:rPr lang="en-US" dirty="0" smtClean="0">
                <a:solidFill>
                  <a:srgbClr val="FFFFFF"/>
                </a:solidFill>
              </a:rPr>
              <a:t>utcomes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OK to refine question in </a:t>
            </a:r>
            <a:r>
              <a:rPr lang="en-US" dirty="0" smtClean="0">
                <a:solidFill>
                  <a:srgbClr val="FFFFFF"/>
                </a:solidFill>
              </a:rPr>
              <a:t>response to </a:t>
            </a:r>
            <a:r>
              <a:rPr lang="en-US" dirty="0" smtClean="0">
                <a:solidFill>
                  <a:srgbClr val="FFFFFF"/>
                </a:solidFill>
              </a:rPr>
              <a:t>available evidence (</a:t>
            </a:r>
            <a:r>
              <a:rPr lang="en-US" dirty="0" smtClean="0">
                <a:solidFill>
                  <a:srgbClr val="FFFFFF"/>
                </a:solidFill>
              </a:rPr>
              <a:t>but not in response to </a:t>
            </a:r>
            <a:r>
              <a:rPr lang="en-US" dirty="0" smtClean="0">
                <a:solidFill>
                  <a:srgbClr val="FFFFFF"/>
                </a:solidFill>
              </a:rPr>
              <a:t>study results)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C000"/>
                </a:solidFill>
              </a:rPr>
              <a:t>Population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1"/>
            <a:ext cx="7467600" cy="4906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Condition (definition, cause, stage </a:t>
            </a:r>
            <a:r>
              <a:rPr lang="en-US" dirty="0" smtClean="0">
                <a:solidFill>
                  <a:srgbClr val="FFFFFF"/>
                </a:solidFill>
              </a:rPr>
              <a:t>severity, etc…)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Characteristics </a:t>
            </a:r>
            <a:r>
              <a:rPr lang="en-US" dirty="0" smtClean="0">
                <a:solidFill>
                  <a:srgbClr val="FFFFFF"/>
                </a:solidFill>
              </a:rPr>
              <a:t>(age, sex, symptoms, </a:t>
            </a:r>
            <a:r>
              <a:rPr lang="en-US" dirty="0" err="1" smtClean="0">
                <a:solidFill>
                  <a:srgbClr val="FFFFFF"/>
                </a:solidFill>
              </a:rPr>
              <a:t>comorbidities</a:t>
            </a:r>
            <a:r>
              <a:rPr lang="en-US" dirty="0" smtClean="0">
                <a:solidFill>
                  <a:srgbClr val="FFFFFF"/>
                </a:solidFill>
              </a:rPr>
              <a:t>, etc…)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Setting (hospital, emergency department, nursing home, </a:t>
            </a:r>
            <a:r>
              <a:rPr lang="en-US" dirty="0" smtClean="0">
                <a:solidFill>
                  <a:srgbClr val="FFFFFF"/>
                </a:solidFill>
              </a:rPr>
              <a:t>clinic, etc…)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sz="36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Exposures or Interventions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47801" y="1524001"/>
            <a:ext cx="7239000" cy="4602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Definition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Level or dose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Timing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Duration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Administration (intravenous v. oral, continuous v. intermittent, hospital v. home)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Comparisons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1"/>
            <a:ext cx="7467600" cy="46021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Exposure/risk factors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Different exposure/risk factor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Absence of exposure/risk factor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Both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Intervention: 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Different active intervention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No intervention</a:t>
            </a:r>
          </a:p>
          <a:p>
            <a:pPr lvl="1" eaLnBrk="1" hangingPunct="1"/>
            <a:r>
              <a:rPr lang="en-US" dirty="0" smtClean="0">
                <a:solidFill>
                  <a:srgbClr val="FFFFFF"/>
                </a:solidFill>
              </a:rPr>
              <a:t>Placebo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Outcomes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Clinical (death, non-fatal events, 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symptoms, quality of </a:t>
            </a:r>
            <a:r>
              <a:rPr lang="en-US" sz="3600" dirty="0" smtClean="0">
                <a:solidFill>
                  <a:srgbClr val="FFFFFF"/>
                </a:solidFill>
              </a:rPr>
              <a:t>life,…)</a:t>
            </a:r>
            <a:endParaRPr lang="en-US" sz="36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Health care (health care use, </a:t>
            </a:r>
            <a:r>
              <a:rPr lang="en-US" sz="3600" dirty="0" smtClean="0">
                <a:solidFill>
                  <a:srgbClr val="FFFFFF"/>
                </a:solidFill>
              </a:rPr>
              <a:t>cost,…)</a:t>
            </a:r>
            <a:endParaRPr lang="en-US" sz="36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Timing of outcome</a:t>
            </a:r>
            <a:endParaRPr lang="en-US" sz="36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Method of measurement 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Overview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315200" cy="45259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Types of reviews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Preparing reviews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Selecting a topic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Formulating </a:t>
            </a:r>
            <a:r>
              <a:rPr lang="en-US" dirty="0" smtClean="0">
                <a:solidFill>
                  <a:srgbClr val="FFFFFF"/>
                </a:solidFill>
              </a:rPr>
              <a:t>good review questions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Searching and selecting evidence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Evaluating and synthesizing evidence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Presenting the review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1" y="762000"/>
            <a:ext cx="7239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A “Non-Question”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590800"/>
            <a:ext cx="7772400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FF"/>
                </a:solidFill>
              </a:rPr>
              <a:t>        Anticoagulants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in </a:t>
            </a:r>
            <a:r>
              <a:rPr lang="en-US" sz="3200" b="1" dirty="0">
                <a:solidFill>
                  <a:srgbClr val="FFFFFF"/>
                </a:solidFill>
              </a:rPr>
              <a:t>stroke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Poorly Formulated Question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3276601"/>
            <a:ext cx="77724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   Are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anticoagulants</a:t>
            </a:r>
            <a:r>
              <a:rPr lang="en-US" sz="2000" dirty="0">
                <a:solidFill>
                  <a:srgbClr val="FFFFFF"/>
                </a:solidFill>
              </a:rPr>
              <a:t> useful in </a:t>
            </a:r>
            <a:r>
              <a:rPr lang="en-US" sz="2000" b="1" dirty="0">
                <a:solidFill>
                  <a:srgbClr val="FFFF00"/>
                </a:solidFill>
              </a:rPr>
              <a:t>patients who have had a stroke</a:t>
            </a:r>
            <a:r>
              <a:rPr lang="en-US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371601" y="2057400"/>
            <a:ext cx="1676400" cy="838200"/>
          </a:xfrm>
          <a:prstGeom prst="wedgeRoundRectCallout">
            <a:avLst>
              <a:gd name="adj1" fmla="val 28977"/>
              <a:gd name="adj2" fmla="val 88259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/>
              <a:t>Intervention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562600" y="2057400"/>
            <a:ext cx="2286000" cy="838200"/>
          </a:xfrm>
          <a:prstGeom prst="wedgeRoundRectCallout">
            <a:avLst>
              <a:gd name="adj1" fmla="val -27083"/>
              <a:gd name="adj2" fmla="val 9734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/>
              <a:t>Population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Well-Formulated Question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3276600"/>
            <a:ext cx="7924800" cy="8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FF"/>
                </a:solidFill>
              </a:rPr>
              <a:t>Do </a:t>
            </a:r>
            <a:r>
              <a:rPr lang="en-US" sz="2000" b="1" dirty="0">
                <a:solidFill>
                  <a:srgbClr val="FFFF00"/>
                </a:solidFill>
              </a:rPr>
              <a:t>oral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anticoagulants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prevent </a:t>
            </a:r>
            <a:r>
              <a:rPr lang="en-US" sz="2000" b="1" dirty="0">
                <a:solidFill>
                  <a:srgbClr val="FFFF00"/>
                </a:solidFill>
              </a:rPr>
              <a:t>recurrent stroke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in </a:t>
            </a:r>
            <a:endParaRPr lang="en-US" sz="2000" dirty="0" smtClean="0">
              <a:solidFill>
                <a:srgbClr val="FFFF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patients </a:t>
            </a:r>
            <a:r>
              <a:rPr lang="en-US" sz="2000" b="1" dirty="0">
                <a:solidFill>
                  <a:srgbClr val="FFFF00"/>
                </a:solidFill>
              </a:rPr>
              <a:t>with acute ischemic </a:t>
            </a:r>
            <a:r>
              <a:rPr lang="en-US" sz="2000" dirty="0">
                <a:solidFill>
                  <a:srgbClr val="FFFFFF"/>
                </a:solidFill>
              </a:rPr>
              <a:t>stroke compared with </a:t>
            </a:r>
            <a:r>
              <a:rPr lang="en-US" sz="2000" b="1" dirty="0">
                <a:solidFill>
                  <a:srgbClr val="FFFF00"/>
                </a:solidFill>
              </a:rPr>
              <a:t>no treatment</a:t>
            </a:r>
            <a:r>
              <a:rPr lang="en-US" sz="20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828801" y="2057400"/>
            <a:ext cx="1676400" cy="838200"/>
          </a:xfrm>
          <a:prstGeom prst="wedgeRoundRectCallout">
            <a:avLst>
              <a:gd name="adj1" fmla="val 42616"/>
              <a:gd name="adj2" fmla="val 9734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/>
              <a:t>Intervention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867400" y="1981200"/>
            <a:ext cx="1752600" cy="1066800"/>
          </a:xfrm>
          <a:prstGeom prst="wedgeRoundRectCallout">
            <a:avLst>
              <a:gd name="adj1" fmla="val -43750"/>
              <a:gd name="adj2" fmla="val 77083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/>
              <a:t>Outcome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752601" y="4343400"/>
            <a:ext cx="2057400" cy="1295400"/>
          </a:xfrm>
          <a:prstGeom prst="wedgeRoundRectCallout">
            <a:avLst>
              <a:gd name="adj1" fmla="val -10417"/>
              <a:gd name="adj2" fmla="val -68139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dirty="0"/>
              <a:t>Population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 Clinical Condition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400801" y="4419601"/>
            <a:ext cx="1981200" cy="1066800"/>
          </a:xfrm>
          <a:prstGeom prst="wedgeRoundRectCallout">
            <a:avLst>
              <a:gd name="adj1" fmla="val -10977"/>
              <a:gd name="adj2" fmla="val -76042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endParaRPr lang="en-US"/>
          </a:p>
          <a:p>
            <a:pPr algn="ctr"/>
            <a:r>
              <a:rPr lang="en-US"/>
              <a:t>Comparison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85800"/>
            <a:ext cx="7714489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400" dirty="0" err="1" smtClean="0">
                <a:solidFill>
                  <a:srgbClr val="FFC000"/>
                </a:solidFill>
              </a:rPr>
              <a:t>Bloomfield</a:t>
            </a:r>
            <a:r>
              <a:rPr lang="en-US" sz="2400" dirty="0" smtClean="0">
                <a:solidFill>
                  <a:srgbClr val="FFC000"/>
                </a:solidFill>
              </a:rPr>
              <a:t> et al. Meta-analysis: Effect of patient self-testing and self-management of long-term anticoagulation. Ann Intern Med. 2011:154:472-482.</a:t>
            </a:r>
            <a:endParaRPr lang="en-US" sz="2400" dirty="0" smtClean="0">
              <a:solidFill>
                <a:srgbClr val="FFC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95399" y="3581400"/>
            <a:ext cx="7467601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    </a:t>
            </a:r>
            <a:r>
              <a:rPr lang="en-US" sz="2000" dirty="0" smtClean="0">
                <a:solidFill>
                  <a:srgbClr val="FFFFFF"/>
                </a:solidFill>
              </a:rPr>
              <a:t>Does patient </a:t>
            </a:r>
            <a:r>
              <a:rPr lang="en-US" sz="2000" dirty="0" smtClean="0">
                <a:solidFill>
                  <a:srgbClr val="FFFF00"/>
                </a:solidFill>
              </a:rPr>
              <a:t>self-testing alone or with self-adjustment of dose 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thromboembolic complications/mortality/major bleeding </a:t>
            </a:r>
            <a:r>
              <a:rPr lang="en-US" sz="2000" dirty="0" smtClean="0">
                <a:solidFill>
                  <a:srgbClr val="FFFFFF"/>
                </a:solidFill>
              </a:rPr>
              <a:t>compared with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usual care </a:t>
            </a:r>
            <a:r>
              <a:rPr lang="en-US" sz="2000" dirty="0" smtClean="0">
                <a:solidFill>
                  <a:srgbClr val="FFFFFF"/>
                </a:solidFill>
              </a:rPr>
              <a:t>in </a:t>
            </a:r>
            <a:r>
              <a:rPr lang="en-US" sz="2000" dirty="0" smtClean="0">
                <a:solidFill>
                  <a:srgbClr val="FEDAF9"/>
                </a:solidFill>
              </a:rPr>
              <a:t>patients on long-term anticoagulation</a:t>
            </a:r>
            <a:r>
              <a:rPr lang="en-US" sz="2000" dirty="0" smtClean="0">
                <a:solidFill>
                  <a:srgbClr val="FFFFFF"/>
                </a:solidFill>
              </a:rPr>
              <a:t>?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048000" y="2286000"/>
            <a:ext cx="1676400" cy="838200"/>
          </a:xfrm>
          <a:prstGeom prst="wedgeRoundRectCallout">
            <a:avLst>
              <a:gd name="adj1" fmla="val -29829"/>
              <a:gd name="adj2" fmla="val 11306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/>
              <a:t>Intervention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0" y="4876800"/>
            <a:ext cx="2057400" cy="838200"/>
          </a:xfrm>
          <a:prstGeom prst="wedgeRoundRectCallout">
            <a:avLst>
              <a:gd name="adj1" fmla="val -51101"/>
              <a:gd name="adj2" fmla="val -97171"/>
              <a:gd name="adj3" fmla="val 16667"/>
            </a:avLst>
          </a:prstGeom>
          <a:solidFill>
            <a:srgbClr val="FEDAF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dirty="0"/>
              <a:t>Population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295400" y="4953000"/>
            <a:ext cx="1905000" cy="762000"/>
          </a:xfrm>
          <a:prstGeom prst="wedgeRoundRectCallout">
            <a:avLst>
              <a:gd name="adj1" fmla="val -8583"/>
              <a:gd name="adj2" fmla="val -15431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505200" y="4953000"/>
            <a:ext cx="2057400" cy="914400"/>
          </a:xfrm>
          <a:prstGeom prst="wedgeRoundRectCallout">
            <a:avLst>
              <a:gd name="adj1" fmla="val -51101"/>
              <a:gd name="adj2" fmla="val -97171"/>
              <a:gd name="adj3" fmla="val 16667"/>
            </a:avLst>
          </a:prstGeom>
          <a:solidFill>
            <a:schemeClr val="bg1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0" tIns="45715" rIns="91430" bIns="45715"/>
          <a:lstStyle/>
          <a:p>
            <a:pPr algn="ctr"/>
            <a:r>
              <a:rPr lang="en-US" dirty="0" smtClean="0"/>
              <a:t>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dirty="0" smtClean="0">
                <a:solidFill>
                  <a:srgbClr val="FFC000"/>
                </a:solidFill>
              </a:rPr>
              <a:t>Searching for and Selecting Evidence</a:t>
            </a:r>
          </a:p>
        </p:txBody>
      </p:sp>
      <p:pic>
        <p:nvPicPr>
          <p:cNvPr id="19459" name="Picture 3" descr="MCj024035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133601"/>
            <a:ext cx="4953000" cy="3822700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Plan the </a:t>
            </a:r>
            <a:r>
              <a:rPr lang="en-US" dirty="0" smtClean="0">
                <a:solidFill>
                  <a:srgbClr val="FFC000"/>
                </a:solidFill>
              </a:rPr>
              <a:t>Search and Selection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1"/>
            <a:ext cx="495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Devise selection criteria that match the well-formulated </a:t>
            </a:r>
            <a:r>
              <a:rPr lang="en-US" dirty="0" smtClean="0">
                <a:solidFill>
                  <a:srgbClr val="FFFFFF"/>
                </a:solidFill>
              </a:rPr>
              <a:t>question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Data </a:t>
            </a:r>
            <a:r>
              <a:rPr lang="en-US" dirty="0">
                <a:solidFill>
                  <a:srgbClr val="FFFFFF"/>
                </a:solidFill>
              </a:rPr>
              <a:t>sources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Date restrictions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Language restrictions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Types of </a:t>
            </a:r>
            <a:r>
              <a:rPr lang="en-US" dirty="0" smtClean="0">
                <a:solidFill>
                  <a:srgbClr val="FFFFFF"/>
                </a:solidFill>
              </a:rPr>
              <a:t>evidence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16778" name="Picture 10" descr="MCj03908100000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52601"/>
            <a:ext cx="4038600" cy="4079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533400"/>
            <a:ext cx="7391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Strategies for Finding Evidence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Devise selection criteria 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Work with librarian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Develop search strategies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Pilot and revise search strategies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Aim for sensitivity not </a:t>
            </a:r>
            <a:r>
              <a:rPr lang="en-US" dirty="0" smtClean="0">
                <a:solidFill>
                  <a:srgbClr val="FFFFFF"/>
                </a:solidFill>
              </a:rPr>
              <a:t>specificity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Develop screening strategy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Plan </a:t>
            </a:r>
            <a:r>
              <a:rPr lang="en-US" dirty="0" smtClean="0">
                <a:solidFill>
                  <a:srgbClr val="FFFFFF"/>
                </a:solidFill>
              </a:rPr>
              <a:t>record keeping and archiving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Sources of Evidence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Electronic Bibliographic Databases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Manual </a:t>
            </a:r>
            <a:r>
              <a:rPr lang="en-US" dirty="0">
                <a:solidFill>
                  <a:srgbClr val="FFFFFF"/>
                </a:solidFill>
              </a:rPr>
              <a:t>searching of journals, conference proceedings, books</a:t>
            </a:r>
          </a:p>
          <a:p>
            <a:r>
              <a:rPr lang="en-US" dirty="0">
                <a:solidFill>
                  <a:srgbClr val="FFFFFF"/>
                </a:solidFill>
              </a:rPr>
              <a:t>Reference lists of published </a:t>
            </a:r>
            <a:r>
              <a:rPr lang="en-US" dirty="0" smtClean="0">
                <a:solidFill>
                  <a:srgbClr val="FFFFFF"/>
                </a:solidFill>
              </a:rPr>
              <a:t>studies, reviews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Study </a:t>
            </a:r>
            <a:r>
              <a:rPr lang="en-US" dirty="0" smtClean="0">
                <a:solidFill>
                  <a:srgbClr val="FFFFFF"/>
                </a:solidFill>
              </a:rPr>
              <a:t>registries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Personal </a:t>
            </a:r>
            <a:r>
              <a:rPr lang="en-US" dirty="0" smtClean="0">
                <a:solidFill>
                  <a:srgbClr val="FFFFFF"/>
                </a:solidFill>
              </a:rPr>
              <a:t>contact with experts, industry, public agencies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Electronic Databases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MEDLINE, EMBASE, BIOSIS, CINHAL, </a:t>
            </a:r>
            <a:r>
              <a:rPr lang="en-US" dirty="0" err="1" smtClean="0">
                <a:solidFill>
                  <a:srgbClr val="FFFFFF"/>
                </a:solidFill>
              </a:rPr>
              <a:t>PsychLit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CancerLit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Seems </a:t>
            </a:r>
            <a:r>
              <a:rPr lang="en-US" dirty="0">
                <a:solidFill>
                  <a:srgbClr val="FFFFFF"/>
                </a:solidFill>
              </a:rPr>
              <a:t>simpler than it is</a:t>
            </a:r>
          </a:p>
          <a:p>
            <a:r>
              <a:rPr lang="en-US" dirty="0">
                <a:solidFill>
                  <a:srgbClr val="FFFFFF"/>
                </a:solidFill>
              </a:rPr>
              <a:t>Depending on topic and experience of searcher, MEDLINE search reveals only 32%-91% of relevant </a:t>
            </a:r>
            <a:r>
              <a:rPr lang="en-US" dirty="0" err="1">
                <a:solidFill>
                  <a:srgbClr val="FFFFFF"/>
                </a:solidFill>
              </a:rPr>
              <a:t>RCTs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Search for observational studies is tricky</a:t>
            </a:r>
          </a:p>
          <a:p>
            <a:r>
              <a:rPr lang="en-US" dirty="0">
                <a:solidFill>
                  <a:srgbClr val="FFFFFF"/>
                </a:solidFill>
              </a:rPr>
              <a:t>Medical librarians can help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Type of Studies Included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Experimental vs. observational vs. both?</a:t>
            </a:r>
          </a:p>
          <a:p>
            <a:r>
              <a:rPr lang="en-US" dirty="0">
                <a:solidFill>
                  <a:srgbClr val="FFFFFF"/>
                </a:solidFill>
              </a:rPr>
              <a:t>If experimental… 						RCTS vs. non-randomized?			blinded vs. open?</a:t>
            </a:r>
          </a:p>
          <a:p>
            <a:r>
              <a:rPr lang="en-US" dirty="0">
                <a:solidFill>
                  <a:srgbClr val="FFFFFF"/>
                </a:solidFill>
              </a:rPr>
              <a:t>If observational…						prospective vs. retrospective			case reports/series?					Adjustment for confounders?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1" y="228600"/>
            <a:ext cx="749808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is a Review Article?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</a:rPr>
              <a:t>Articles that summarize </a:t>
            </a:r>
            <a:r>
              <a:rPr lang="en-US" sz="2800" dirty="0">
                <a:solidFill>
                  <a:srgbClr val="FFFFFF"/>
                </a:solidFill>
              </a:rPr>
              <a:t>existing evidence rather than presenting new data (original research articles) or opinion (editorials, perspectives)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Authors search, select, and synthesize available evidence on a topic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Provide readers with a summary of a body of literature </a:t>
            </a:r>
            <a:r>
              <a:rPr lang="en-US" sz="2800" dirty="0" smtClean="0">
                <a:solidFill>
                  <a:srgbClr val="FFFFFF"/>
                </a:solidFill>
              </a:rPr>
              <a:t>and draw conclusions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Refrain from statements/recommendations without supporting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Identifying Unpublished Studies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Trials registries (</a:t>
            </a:r>
            <a:r>
              <a:rPr lang="en-US" dirty="0" err="1">
                <a:solidFill>
                  <a:srgbClr val="FFFFFF"/>
                </a:solidFill>
              </a:rPr>
              <a:t>Cochrane</a:t>
            </a:r>
            <a:r>
              <a:rPr lang="en-US" dirty="0">
                <a:solidFill>
                  <a:srgbClr val="FFFFFF"/>
                </a:solidFill>
              </a:rPr>
              <a:t>, Clinical </a:t>
            </a:r>
            <a:r>
              <a:rPr lang="en-US" dirty="0" err="1">
                <a:solidFill>
                  <a:srgbClr val="FFFFFF"/>
                </a:solidFill>
              </a:rPr>
              <a:t>Trials.gov</a:t>
            </a:r>
            <a:r>
              <a:rPr lang="en-US" dirty="0">
                <a:solidFill>
                  <a:srgbClr val="FFFFFF"/>
                </a:solidFill>
              </a:rPr>
              <a:t>, Controlled Trials)</a:t>
            </a:r>
          </a:p>
          <a:p>
            <a:r>
              <a:rPr lang="en-US" dirty="0">
                <a:solidFill>
                  <a:srgbClr val="FFFFFF"/>
                </a:solidFill>
              </a:rPr>
              <a:t>Review of Proceedings of key conferences</a:t>
            </a:r>
          </a:p>
          <a:p>
            <a:r>
              <a:rPr lang="en-US" dirty="0">
                <a:solidFill>
                  <a:srgbClr val="FFFFFF"/>
                </a:solidFill>
              </a:rPr>
              <a:t>Personal contact with researchers of published studies</a:t>
            </a:r>
          </a:p>
          <a:p>
            <a:r>
              <a:rPr lang="en-US" dirty="0">
                <a:solidFill>
                  <a:srgbClr val="FFFFFF"/>
                </a:solidFill>
              </a:rPr>
              <a:t>Contacting industry and public agencies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7409689" cy="2133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Bloomfield</a:t>
            </a:r>
            <a:r>
              <a:rPr lang="en-US" sz="2800" dirty="0" smtClean="0">
                <a:solidFill>
                  <a:srgbClr val="FFC000"/>
                </a:solidFill>
              </a:rPr>
              <a:t> et al. Meta-analysis: Effect of patient self-testing and self-management of long-term anticoagulation. Ann Intern Med. 2011:154:472-482.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9" y="1905000"/>
            <a:ext cx="7498080" cy="4343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Medline 2005-2010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2007 technology assessment report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English language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Randomized trials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Adult outpatients requiring oral  anticoagulation for &gt; 3months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64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  <a:tab pos="5252108" algn="l"/>
                <a:tab pos="5908622" algn="l"/>
                <a:tab pos="6565136" algn="l"/>
                <a:tab pos="7221649" algn="l"/>
                <a:tab pos="7878163" algn="l"/>
              </a:tabLst>
            </a:pPr>
            <a:r>
              <a:rPr lang="en-GB" sz="1500" b="1" dirty="0" smtClean="0">
                <a:solidFill>
                  <a:srgbClr val="000000"/>
                </a:solidFill>
                <a:latin typeface="Arial" charset="0"/>
              </a:rPr>
              <a:t>Summary of evidence search and selection.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6205612"/>
            <a:ext cx="424512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1600" y="979303"/>
            <a:ext cx="262656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261601" y="5972310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64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</a:tabLst>
            </a:pPr>
            <a:r>
              <a:rPr lang="en-GB" sz="1100" b="1" dirty="0" err="1" smtClean="0">
                <a:solidFill>
                  <a:srgbClr val="000000"/>
                </a:solidFill>
                <a:latin typeface="Arial" charset="0"/>
              </a:rPr>
              <a:t>Bloomfield</a:t>
            </a:r>
            <a:r>
              <a:rPr lang="en-GB" sz="1100" b="1" dirty="0" smtClean="0">
                <a:solidFill>
                  <a:srgbClr val="000000"/>
                </a:solidFill>
                <a:latin typeface="Arial" charset="0"/>
              </a:rPr>
              <a:t> H E et al. Ann Intern Med 2011;154:472-482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920" y="6613177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45" indent="-77745" defTabSz="41464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14" algn="l"/>
                <a:tab pos="1313025" algn="l"/>
                <a:tab pos="1969541" algn="l"/>
                <a:tab pos="2626055" algn="l"/>
                <a:tab pos="3282566" algn="l"/>
                <a:tab pos="3939082" algn="l"/>
                <a:tab pos="4595595" algn="l"/>
              </a:tabLst>
            </a:pPr>
            <a:r>
              <a:rPr lang="en-GB" sz="900" dirty="0" smtClean="0">
                <a:solidFill>
                  <a:srgbClr val="000000"/>
                </a:solidFill>
                <a:latin typeface="Arial" charset="0"/>
              </a:rPr>
              <a:t>©2011 by American College of Physicians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Search and Selection Processes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8458200" cy="44497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Search </a:t>
            </a:r>
            <a:r>
              <a:rPr lang="en-US" dirty="0" smtClean="0">
                <a:solidFill>
                  <a:srgbClr val="FFFFFF"/>
                </a:solidFill>
              </a:rPr>
              <a:t>multiple sources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Involve </a:t>
            </a:r>
            <a:r>
              <a:rPr lang="en-US" dirty="0" smtClean="0">
                <a:solidFill>
                  <a:srgbClr val="FFFFFF"/>
                </a:solidFill>
              </a:rPr>
              <a:t>librarians if possible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At least 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reviewers </a:t>
            </a:r>
            <a:r>
              <a:rPr lang="en-US" dirty="0" smtClean="0">
                <a:solidFill>
                  <a:srgbClr val="FFFFFF"/>
                </a:solidFill>
              </a:rPr>
              <a:t>should independently </a:t>
            </a:r>
            <a:r>
              <a:rPr lang="en-US" dirty="0" smtClean="0">
                <a:solidFill>
                  <a:srgbClr val="FFFFFF"/>
                </a:solidFill>
              </a:rPr>
              <a:t>review titles, abstracts, keywords for eligibility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Apply </a:t>
            </a:r>
            <a:r>
              <a:rPr lang="en-US" dirty="0" smtClean="0">
                <a:solidFill>
                  <a:srgbClr val="FFFFFF"/>
                </a:solidFill>
              </a:rPr>
              <a:t>inclusion criteria using a standard </a:t>
            </a:r>
            <a:r>
              <a:rPr lang="en-US" dirty="0" smtClean="0">
                <a:solidFill>
                  <a:srgbClr val="FFFFFF"/>
                </a:solidFill>
              </a:rPr>
              <a:t>form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Report </a:t>
            </a:r>
            <a:r>
              <a:rPr lang="en-US" dirty="0" smtClean="0">
                <a:solidFill>
                  <a:srgbClr val="FFFFFF"/>
                </a:solidFill>
              </a:rPr>
              <a:t>&amp; archive search </a:t>
            </a:r>
            <a:r>
              <a:rPr lang="en-US" dirty="0" smtClean="0">
                <a:solidFill>
                  <a:srgbClr val="FFFFFF"/>
                </a:solidFill>
              </a:rPr>
              <a:t>strategy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Review </a:t>
            </a:r>
            <a:r>
              <a:rPr lang="en-US" dirty="0" smtClean="0">
                <a:solidFill>
                  <a:srgbClr val="FFFFFF"/>
                </a:solidFill>
              </a:rPr>
              <a:t>authors with limited resources should select sources with highest </a:t>
            </a:r>
            <a:r>
              <a:rPr lang="en-US" dirty="0" smtClean="0">
                <a:solidFill>
                  <a:srgbClr val="FFFFFF"/>
                </a:solidFill>
              </a:rPr>
              <a:t>yield, be </a:t>
            </a:r>
            <a:r>
              <a:rPr lang="en-US" dirty="0" smtClean="0">
                <a:solidFill>
                  <a:srgbClr val="FFFFFF"/>
                </a:solidFill>
              </a:rPr>
              <a:t>sure that approach </a:t>
            </a:r>
            <a:r>
              <a:rPr lang="en-US" dirty="0" smtClean="0">
                <a:solidFill>
                  <a:srgbClr val="FFFFFF"/>
                </a:solidFill>
              </a:rPr>
              <a:t>isn’t </a:t>
            </a:r>
            <a:r>
              <a:rPr lang="en-US" dirty="0" smtClean="0">
                <a:solidFill>
                  <a:srgbClr val="FFFFFF"/>
                </a:solidFill>
              </a:rPr>
              <a:t>likely to miss important evidence on the topic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Acknowledge limitations of selected approach</a:t>
            </a:r>
          </a:p>
          <a:p>
            <a:pPr eaLnBrk="1" hangingPunct="1"/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274638"/>
            <a:ext cx="7790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Evaluating and Synthesizing Evidence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40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4000" dirty="0" smtClean="0"/>
              <a:t>                       </a:t>
            </a:r>
          </a:p>
          <a:p>
            <a:pPr eaLnBrk="1" hangingPunct="1">
              <a:buFontTx/>
              <a:buNone/>
            </a:pPr>
            <a:endParaRPr lang="en-US" sz="4000" dirty="0" smtClean="0"/>
          </a:p>
          <a:p>
            <a:pPr eaLnBrk="1" hangingPunct="1">
              <a:buFontTx/>
              <a:buNone/>
            </a:pPr>
            <a:r>
              <a:rPr lang="en-US" sz="4000" dirty="0" smtClean="0"/>
              <a:t>                                           </a:t>
            </a:r>
          </a:p>
          <a:p>
            <a:pPr eaLnBrk="1" hangingPunct="1">
              <a:buFontTx/>
              <a:buNone/>
            </a:pPr>
            <a:endParaRPr lang="en-US" sz="4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1" y="1447800"/>
            <a:ext cx="4495800" cy="4514850"/>
            <a:chOff x="1824" y="633"/>
            <a:chExt cx="2834" cy="2849"/>
          </a:xfrm>
        </p:grpSpPr>
        <p:sp>
          <p:nvSpPr>
            <p:cNvPr id="29706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536 w 21600"/>
                <a:gd name="T1" fmla="*/ 1108 h 21600"/>
                <a:gd name="T2" fmla="*/ 1060 w 21600"/>
                <a:gd name="T3" fmla="*/ 1478 h 21600"/>
                <a:gd name="T4" fmla="*/ 680 w 21600"/>
                <a:gd name="T5" fmla="*/ 967 h 21600"/>
                <a:gd name="T6" fmla="*/ 1060 w 21600"/>
                <a:gd name="T7" fmla="*/ 492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8 h 21600"/>
                <a:gd name="T14" fmla="*/ 36 w 21600"/>
                <a:gd name="T15" fmla="*/ 147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395 w 21600"/>
                <a:gd name="T1" fmla="*/ 1026 h 21600"/>
                <a:gd name="T2" fmla="*/ 1415 w 21600"/>
                <a:gd name="T3" fmla="*/ 25 h 21600"/>
                <a:gd name="T4" fmla="*/ 394 w 21600"/>
                <a:gd name="T5" fmla="*/ 42 h 21600"/>
                <a:gd name="T6" fmla="*/ 420 w 21600"/>
                <a:gd name="T7" fmla="*/ 1022 h 21600"/>
                <a:gd name="T8" fmla="*/ 901 w 21600"/>
                <a:gd name="T9" fmla="*/ 627 h 21600"/>
                <a:gd name="T10" fmla="*/ 904 w 21600"/>
                <a:gd name="T11" fmla="*/ 424 h 21600"/>
                <a:gd name="T12" fmla="*/ 1800 w 21600"/>
                <a:gd name="T13" fmla="*/ 487 h 21600"/>
                <a:gd name="T14" fmla="*/ 5 w 21600"/>
                <a:gd name="T15" fmla="*/ 48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1524000" y="198120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Comic Sans MS" pitchFamily="66" charset="0"/>
              </a:rPr>
              <a:t>Amount</a:t>
            </a:r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6858000" y="2209800"/>
            <a:ext cx="2133600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Comic Sans MS" pitchFamily="66" charset="0"/>
              </a:rPr>
              <a:t>Type </a:t>
            </a: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066801" y="4648201"/>
            <a:ext cx="2057400" cy="37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1219200" y="4724400"/>
            <a:ext cx="21336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Comic Sans MS" pitchFamily="66" charset="0"/>
              </a:rPr>
              <a:t>Currency</a:t>
            </a:r>
          </a:p>
        </p:txBody>
      </p:sp>
      <p:sp>
        <p:nvSpPr>
          <p:cNvPr id="29705" name="Text Box 13"/>
          <p:cNvSpPr txBox="1">
            <a:spLocks noChangeArrowheads="1"/>
          </p:cNvSpPr>
          <p:nvPr/>
        </p:nvSpPr>
        <p:spPr bwMode="auto">
          <a:xfrm>
            <a:off x="6477001" y="5181600"/>
            <a:ext cx="2362200" cy="65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FF"/>
                </a:solidFill>
                <a:latin typeface="Comic Sans MS" pitchFamily="66" charset="0"/>
              </a:rPr>
              <a:t>Strength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Objectives of Evidence Appraisal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To understand the rigor of the studies to be included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To uncover reasons for differences among study results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To provide readers with sufficient information with which to judge the applicability of the review to their clinical practice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Steps in Evidence Appraisal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Decide which clinical and methodological study features are most relevant to study quality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Construct standardized appraisal forms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Develop a protocol for the collecting information on these features for each included study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Follow the protocol when reviewing each study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FFC000"/>
                </a:solidFill>
              </a:rPr>
              <a:t>Factors that Contribute to Complexity of Evidence Synthesis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1"/>
            <a:ext cx="7696200" cy="42973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Heterogeneity of study populations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Diversity of exposures or diagnostic or intervention strategies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Diverse comparison groups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Heterogeneity of outcome measures</a:t>
            </a:r>
          </a:p>
          <a:p>
            <a:pPr eaLnBrk="1" hangingPunct="1"/>
            <a:r>
              <a:rPr lang="en-US" sz="3600" dirty="0" smtClean="0">
                <a:solidFill>
                  <a:srgbClr val="FFFFFF"/>
                </a:solidFill>
              </a:rPr>
              <a:t>Diversity of study design </a:t>
            </a:r>
            <a:r>
              <a:rPr lang="en-US" sz="3600" dirty="0" smtClean="0">
                <a:solidFill>
                  <a:schemeClr val="bg1"/>
                </a:solidFill>
              </a:rPr>
              <a:t>and quality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Appraisal of Evidence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543800" cy="4525963"/>
          </a:xfrm>
        </p:spPr>
        <p:txBody>
          <a:bodyPr/>
          <a:lstStyle/>
          <a:p>
            <a:pPr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Strategies to minimize the potential for misclassification of study quality: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Duplicate, independent examination of studies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Blinding to study results and other identifying features of articles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Correspondence with investigators to clarify issues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666" name="Group 26"/>
          <p:cNvGraphicFramePr>
            <a:graphicFrameLocks noGrp="1"/>
          </p:cNvGraphicFramePr>
          <p:nvPr>
            <p:ph type="tbl" idx="1"/>
          </p:nvPr>
        </p:nvGraphicFramePr>
        <p:xfrm>
          <a:off x="1219200" y="1066802"/>
          <a:ext cx="7543801" cy="5669280"/>
        </p:xfrm>
        <a:graphic>
          <a:graphicData uri="http://schemas.openxmlformats.org/drawingml/2006/table">
            <a:tbl>
              <a:tblPr/>
              <a:tblGrid>
                <a:gridCol w="2175017"/>
                <a:gridCol w="2718070"/>
                <a:gridCol w="2650714"/>
              </a:tblGrid>
              <a:tr h="74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Evaluation of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Synthesis of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Narrative review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Quality of evidence often not rated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Distinction b/w evidence-based vs. opinion-based unclear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Systematic review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Rigorous, systematic rating of evidence using pre-specified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Qualitative synthesis considers quality of included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Meta-analysis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Rigorous, systematic rating of evidence using pre-specified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Quantitative analyses that weighs evidence according to study quality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143000" y="304800"/>
            <a:ext cx="7467600" cy="52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Evaluation and Synthesis of Evidence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6318251"/>
            <a:ext cx="3016250" cy="361950"/>
          </a:xfrm>
          <a:prstGeom prst="rect">
            <a:avLst/>
          </a:prstGeom>
          <a:noFill/>
        </p:spPr>
      </p:pic>
      <p:pic>
        <p:nvPicPr>
          <p:cNvPr id="472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239" y="1308100"/>
            <a:ext cx="6613525" cy="4240213"/>
          </a:xfrm>
          <a:prstGeom prst="rect">
            <a:avLst/>
          </a:prstGeom>
          <a:noFill/>
        </p:spPr>
      </p:pic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63514" y="5648326"/>
            <a:ext cx="8816975" cy="1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 defTabSz="828589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157" algn="l"/>
                <a:tab pos="1312727" algn="l"/>
                <a:tab pos="1969884" algn="l"/>
                <a:tab pos="2627041" algn="l"/>
                <a:tab pos="3282610" algn="l"/>
                <a:tab pos="3939767" algn="l"/>
                <a:tab pos="4595337" algn="l"/>
                <a:tab pos="5252494" algn="l"/>
                <a:tab pos="5909650" algn="l"/>
                <a:tab pos="6565220" algn="l"/>
                <a:tab pos="7222376" algn="l"/>
                <a:tab pos="7879533" algn="l"/>
                <a:tab pos="8535103" algn="l"/>
              </a:tabLst>
            </a:pPr>
            <a:r>
              <a:rPr lang="en-GB" sz="1300" b="1" dirty="0" err="1">
                <a:solidFill>
                  <a:srgbClr val="FFFFFF"/>
                </a:solidFill>
              </a:rPr>
              <a:t>McAlister</a:t>
            </a:r>
            <a:r>
              <a:rPr lang="en-GB" sz="1300" b="1" dirty="0">
                <a:solidFill>
                  <a:srgbClr val="FFFFFF"/>
                </a:solidFill>
              </a:rPr>
              <a:t>, F. A. et. al. Ann Intern Med 1999;131:947-951</a:t>
            </a: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163514" y="385387"/>
            <a:ext cx="8816975" cy="53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589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157" algn="l"/>
                <a:tab pos="1312727" algn="l"/>
                <a:tab pos="1969884" algn="l"/>
                <a:tab pos="2627041" algn="l"/>
                <a:tab pos="3282610" algn="l"/>
                <a:tab pos="3939767" algn="l"/>
                <a:tab pos="4595337" algn="l"/>
                <a:tab pos="5252494" algn="l"/>
                <a:tab pos="5909650" algn="l"/>
                <a:tab pos="6565220" algn="l"/>
                <a:tab pos="7222376" algn="l"/>
                <a:tab pos="7879533" algn="l"/>
                <a:tab pos="8535103" algn="l"/>
              </a:tabLst>
            </a:pPr>
            <a:r>
              <a:rPr lang="en-GB" b="1" dirty="0">
                <a:solidFill>
                  <a:srgbClr val="FFC000"/>
                </a:solidFill>
              </a:rPr>
              <a:t>Percentage of 158 review articles published in 1996 that fulfilled specific methodologic criteria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>
                <a:solidFill>
                  <a:srgbClr val="FFC000"/>
                </a:solidFill>
              </a:rPr>
              <a:t>Abridged Checklist for Evaluating the Quality of Study Methods for Various Study Designs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pic>
        <p:nvPicPr>
          <p:cNvPr id="35843" name="Picture 3" descr="5TT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95400"/>
            <a:ext cx="7772400" cy="51054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7409689" cy="2133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C000"/>
                </a:solidFill>
              </a:rPr>
              <a:t>Bloomfield</a:t>
            </a:r>
            <a:r>
              <a:rPr lang="en-US" sz="2800" dirty="0" smtClean="0">
                <a:solidFill>
                  <a:srgbClr val="FFC000"/>
                </a:solidFill>
              </a:rPr>
              <a:t> et al. Meta-analysis: Effect of patient self-testing and self-management of long-term anticoagulation. Ann Intern Med. 2011:154:472-482.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9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Review authors assessed included </a:t>
            </a:r>
            <a:r>
              <a:rPr lang="en-US" dirty="0" smtClean="0">
                <a:solidFill>
                  <a:srgbClr val="FFFFFF"/>
                </a:solidFill>
              </a:rPr>
              <a:t>trials </a:t>
            </a:r>
            <a:r>
              <a:rPr lang="en-US" dirty="0" smtClean="0">
                <a:solidFill>
                  <a:srgbClr val="FFFFFF"/>
                </a:solidFill>
              </a:rPr>
              <a:t>for risk of bias: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Allocation concealment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Blinding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Follow-up/missing </a:t>
            </a:r>
            <a:r>
              <a:rPr lang="en-US" dirty="0" smtClean="0">
                <a:solidFill>
                  <a:srgbClr val="FFFFFF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Intent-to-treat analysis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Funding source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</a:rPr>
              <a:t>Risk for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</a:rPr>
              <a:t>bias.ITT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</a:rPr>
              <a:t> = intention-to-treat.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6205612"/>
            <a:ext cx="424512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160" y="979303"/>
            <a:ext cx="63720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8816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latin typeface="Arial" charset="0"/>
              </a:rPr>
              <a:t>Bloomfield</a:t>
            </a:r>
            <a:r>
              <a:rPr lang="en-GB" sz="1100" b="1" dirty="0">
                <a:solidFill>
                  <a:srgbClr val="000000"/>
                </a:solidFill>
                <a:latin typeface="Arial" charset="0"/>
              </a:rPr>
              <a:t> H E et al. Ann Intern Med 2011;154:472-482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©2011 by American College of Physicians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C000"/>
                </a:solidFill>
              </a:rPr>
              <a:t>Meta-Analysis: systematic reviews that use quantitative methods to summarize evidence</a:t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8801"/>
            <a:ext cx="73152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Evaluate the diversity (heterogeneity) among the results of different studies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Explore and try to explain the diversity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Fixed effect models assume that an intervention has a single true effect/ random effect models assume that effect varies 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If heterogeneity is substantial, quantitative synthesis may be inappropriate and reviewers should refrain from meta-analysis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Synthesizing Evidence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00201"/>
            <a:ext cx="7543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Avoid merely listing results of individual studies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   “Smith found no effect, while Jones and colleagues found a significant effect…”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Acknowledge and explain inconsistencies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</a:rPr>
              <a:t>“Smith studied a 10 mg/day in patients with stage 3 disease and found no effect compared to placebo, while Jones and colleagues studied a 30 mg/day in patients with stage 1 disease and found a significant effect compared to placebo…”</a:t>
            </a:r>
            <a:r>
              <a:rPr lang="en-US" sz="2800" dirty="0" smtClean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1" y="-380999"/>
            <a:ext cx="7772400" cy="19208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FFC000"/>
                </a:solidFill>
              </a:rPr>
              <a:t>Presenting the Review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7" name="Picture 43" descr="C:\Documents and Settings\chrisl\Local Settings\Temporary Internet Files\Content.IE5\7U7UCP6K\MC90006003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016" y="2362201"/>
            <a:ext cx="4409947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Introduction: </a:t>
            </a:r>
            <a:r>
              <a:rPr lang="en-US" sz="4000" dirty="0" smtClean="0">
                <a:solidFill>
                  <a:srgbClr val="FFC000"/>
                </a:solidFill>
              </a:rPr>
              <a:t>Engage </a:t>
            </a:r>
            <a:r>
              <a:rPr lang="en-US" sz="4000" dirty="0" smtClean="0">
                <a:solidFill>
                  <a:srgbClr val="FFC000"/>
                </a:solidFill>
              </a:rPr>
              <a:t>the Reader</a:t>
            </a:r>
            <a:endParaRPr lang="en-US" sz="4000" dirty="0" smtClean="0">
              <a:solidFill>
                <a:srgbClr val="FFC000"/>
              </a:solidFill>
            </a:endParaRP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Offer a sound rationale for the topic – clinical, educational, health care policy relevance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Comment on key prior reviews or syntheses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Tell us what this study will add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Present your objectives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Clearly define your outcome and exposure/risk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Don’t ramble on and on …………….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Methods: Give Detail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Describe </a:t>
            </a:r>
            <a:r>
              <a:rPr lang="en-US" b="1" dirty="0" smtClean="0">
                <a:solidFill>
                  <a:srgbClr val="FFFFFF"/>
                </a:solidFill>
              </a:rPr>
              <a:t>the search strategy clearly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Languages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Types of studies such as only </a:t>
            </a:r>
            <a:r>
              <a:rPr lang="en-US" b="1" dirty="0" err="1" smtClean="0">
                <a:solidFill>
                  <a:srgbClr val="FFFFFF"/>
                </a:solidFill>
              </a:rPr>
              <a:t>RCTs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Describe study selection process, who </a:t>
            </a:r>
            <a:r>
              <a:rPr lang="en-US" b="1" dirty="0" smtClean="0">
                <a:solidFill>
                  <a:srgbClr val="FFFFFF"/>
                </a:solidFill>
              </a:rPr>
              <a:t>did </a:t>
            </a:r>
            <a:r>
              <a:rPr lang="en-US" b="1" dirty="0" smtClean="0">
                <a:solidFill>
                  <a:srgbClr val="FFFFFF"/>
                </a:solidFill>
              </a:rPr>
              <a:t>what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Describe e</a:t>
            </a:r>
            <a:r>
              <a:rPr lang="en-US" b="1" dirty="0" smtClean="0">
                <a:solidFill>
                  <a:srgbClr val="FFFFFF"/>
                </a:solidFill>
              </a:rPr>
              <a:t>xplicit </a:t>
            </a:r>
            <a:r>
              <a:rPr lang="en-US" b="1" dirty="0" smtClean="0">
                <a:solidFill>
                  <a:srgbClr val="FFFFFF"/>
                </a:solidFill>
              </a:rPr>
              <a:t>inclusion and exclusion </a:t>
            </a:r>
            <a:r>
              <a:rPr lang="en-US" b="1" dirty="0" smtClean="0">
                <a:solidFill>
                  <a:srgbClr val="FFFFFF"/>
                </a:solidFill>
              </a:rPr>
              <a:t>criteria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Describe criteria for rating quality of included studies</a:t>
            </a:r>
            <a:endParaRPr lang="en-US" b="1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</a:rPr>
              <a:t>Flow sheet </a:t>
            </a:r>
            <a:r>
              <a:rPr lang="en-US" b="1" dirty="0" smtClean="0">
                <a:solidFill>
                  <a:srgbClr val="FFFFFF"/>
                </a:solidFill>
              </a:rPr>
              <a:t>of study selection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Analysis: Rigorous and Consistent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Describe key data elements abstracted (outcome and exposure/predictors)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Evaluate methodological quality – and say how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Evaluate heterogeneity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Explain why if no meta-analysis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FF"/>
                </a:solidFill>
              </a:rPr>
              <a:t>Evaluate publication bias</a:t>
            </a:r>
          </a:p>
          <a:p>
            <a:pPr eaLnBrk="1" hangingPunct="1">
              <a:defRPr/>
            </a:pPr>
            <a:endParaRPr lang="en-US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1" y="274638"/>
            <a:ext cx="75620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Results: Be </a:t>
            </a:r>
            <a:r>
              <a:rPr lang="en-US" dirty="0" err="1" smtClean="0">
                <a:solidFill>
                  <a:srgbClr val="FFC000"/>
                </a:solidFill>
              </a:rPr>
              <a:t>Thoughful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Evidence tables - study design, subject characteristics, strengths, weakness of </a:t>
            </a:r>
            <a:r>
              <a:rPr lang="en-US" dirty="0" smtClean="0">
                <a:solidFill>
                  <a:srgbClr val="FFFFFF"/>
                </a:solidFill>
              </a:rPr>
              <a:t>studies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Graphical summaries can be very helpful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Summarize, don’t just catalog findings of each included study</a:t>
            </a:r>
            <a:endParaRPr lang="en-US" dirty="0" smtClean="0">
              <a:solidFill>
                <a:srgbClr val="FFFFFF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Comment on observed inconsistencies in </a:t>
            </a:r>
            <a:r>
              <a:rPr lang="en-US" dirty="0" smtClean="0">
                <a:solidFill>
                  <a:srgbClr val="FFFFFF"/>
                </a:solidFill>
              </a:rPr>
              <a:t>available </a:t>
            </a:r>
            <a:r>
              <a:rPr lang="en-US" dirty="0" smtClean="0">
                <a:solidFill>
                  <a:srgbClr val="FFFFFF"/>
                </a:solidFill>
              </a:rPr>
              <a:t>evidence, say how </a:t>
            </a:r>
            <a:r>
              <a:rPr lang="en-US" dirty="0" smtClean="0">
                <a:solidFill>
                  <a:srgbClr val="FFFFFF"/>
                </a:solidFill>
              </a:rPr>
              <a:t>quality </a:t>
            </a:r>
            <a:r>
              <a:rPr lang="en-US" dirty="0" smtClean="0">
                <a:solidFill>
                  <a:srgbClr val="FFFFFF"/>
                </a:solidFill>
              </a:rPr>
              <a:t>might affect </a:t>
            </a:r>
            <a:r>
              <a:rPr lang="en-US" dirty="0" smtClean="0">
                <a:solidFill>
                  <a:srgbClr val="FFFFFF"/>
                </a:solidFill>
              </a:rPr>
              <a:t>results </a:t>
            </a:r>
            <a:endParaRPr lang="en-US" dirty="0" smtClean="0">
              <a:solidFill>
                <a:srgbClr val="FFFFFF"/>
              </a:solidFill>
            </a:endParaRPr>
          </a:p>
          <a:p>
            <a:pPr eaLnBrk="1" hangingPunct="1">
              <a:buNone/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053" name="Group 101"/>
          <p:cNvGraphicFramePr>
            <a:graphicFrameLocks noGrp="1"/>
          </p:cNvGraphicFramePr>
          <p:nvPr>
            <p:ph type="tbl" idx="1"/>
          </p:nvPr>
        </p:nvGraphicFramePr>
        <p:xfrm>
          <a:off x="685800" y="914399"/>
          <a:ext cx="8001000" cy="5752913"/>
        </p:xfrm>
        <a:graphic>
          <a:graphicData uri="http://schemas.openxmlformats.org/drawingml/2006/table">
            <a:tbl>
              <a:tblPr/>
              <a:tblGrid>
                <a:gridCol w="1327433"/>
                <a:gridCol w="2101568"/>
                <a:gridCol w="2062738"/>
                <a:gridCol w="2509261"/>
              </a:tblGrid>
              <a:tr h="559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charset="0"/>
                        </a:rPr>
                        <a:t>Narrative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charset="0"/>
                        </a:rPr>
                        <a:t>Systematic Review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charset="0"/>
                        </a:rPr>
                        <a:t>Meta-analysis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Broad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Focused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Focused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Sources and Search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Not usually specified, potentially biased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Comprehensive sources,  well-described search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Comprehensive sources,  well-described search strategy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Selection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Not usually specified, potentially biased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Criterion-based, uniformly applied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Criterion-based, uniformly applied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Appraisal of evidence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Quality of evidence often not 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Rigorous, systematic rating of evidence using pre-specified criteria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Rigorous, systematic rating of evidence using pre-specified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7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Synthesis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Distinction b/w evidence-based vs. opinion-based unclear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Evidence-based, qualitative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Evidence-based, qualitative AND quantitative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2029" name="Text Box 77"/>
          <p:cNvSpPr txBox="1">
            <a:spLocks noChangeArrowheads="1"/>
          </p:cNvSpPr>
          <p:nvPr/>
        </p:nvSpPr>
        <p:spPr bwMode="auto">
          <a:xfrm>
            <a:off x="381000" y="228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Types of Reviews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875" r="4688" b="12500"/>
          <a:stretch>
            <a:fillRect/>
          </a:stretch>
        </p:blipFill>
        <p:spPr bwMode="auto">
          <a:xfrm>
            <a:off x="304800" y="8382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GB" sz="1500" b="1" dirty="0" smtClean="0">
                <a:solidFill>
                  <a:srgbClr val="000000"/>
                </a:solidFill>
                <a:latin typeface="Arial" charset="0"/>
              </a:rPr>
              <a:t>Major thromboembolic events in PST or PSM versus usual care </a:t>
            </a:r>
            <a:r>
              <a:rPr lang="en-GB" sz="1500" b="1" dirty="0" err="1" smtClean="0">
                <a:solidFill>
                  <a:srgbClr val="000000"/>
                </a:solidFill>
                <a:latin typeface="Arial" charset="0"/>
              </a:rPr>
              <a:t>studies.PSM</a:t>
            </a:r>
            <a:r>
              <a:rPr lang="en-GB" sz="1500" b="1" dirty="0" smtClean="0">
                <a:solidFill>
                  <a:srgbClr val="000000"/>
                </a:solidFill>
                <a:latin typeface="Arial" charset="0"/>
              </a:rPr>
              <a:t> = patient self-management; PST = patient self-testing.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880" y="6205612"/>
            <a:ext cx="4245120" cy="4896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080" y="979303"/>
            <a:ext cx="610560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522081" y="5972309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GB" sz="1100" b="1" dirty="0" err="1" smtClean="0">
                <a:solidFill>
                  <a:srgbClr val="000000"/>
                </a:solidFill>
                <a:latin typeface="Arial" charset="0"/>
              </a:rPr>
              <a:t>Bloomfield</a:t>
            </a:r>
            <a:r>
              <a:rPr lang="en-GB" sz="1100" b="1" dirty="0" smtClean="0">
                <a:solidFill>
                  <a:srgbClr val="000000"/>
                </a:solidFill>
                <a:latin typeface="Arial" charset="0"/>
              </a:rPr>
              <a:t> H E et al. Ann Intern Med 2011;154:472-482</a:t>
            </a:r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97920" y="6613176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7753" indent="-77753" defTabSz="41468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GB" sz="900" dirty="0" smtClean="0">
                <a:solidFill>
                  <a:srgbClr val="000000"/>
                </a:solidFill>
                <a:latin typeface="Arial" charset="0"/>
              </a:rPr>
              <a:t>©2011 by American College of Physicians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Discussion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How results agree/disagree with prior literature (reviews)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Summarize relevance (e.g., clinical, educational, policy)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Where future research opportunities lie, from gaps identified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</a:rPr>
              <a:t>Limitations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10 Keys </a:t>
            </a:r>
            <a:r>
              <a:rPr lang="en-US" dirty="0" smtClean="0">
                <a:solidFill>
                  <a:srgbClr val="FFC000"/>
                </a:solidFill>
              </a:rPr>
              <a:t>to </a:t>
            </a:r>
            <a:r>
              <a:rPr lang="en-US" dirty="0" smtClean="0">
                <a:solidFill>
                  <a:srgbClr val="FFC000"/>
                </a:solidFill>
              </a:rPr>
              <a:t>successful reviews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1435609" y="1295400"/>
            <a:ext cx="7498080" cy="4953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1. Ask </a:t>
            </a:r>
            <a:r>
              <a:rPr lang="en-US" sz="6400" dirty="0" smtClean="0">
                <a:solidFill>
                  <a:srgbClr val="FFFFFF"/>
                </a:solidFill>
              </a:rPr>
              <a:t>a good question and state it </a:t>
            </a:r>
            <a:r>
              <a:rPr lang="en-US" sz="6400" dirty="0" smtClean="0">
                <a:solidFill>
                  <a:srgbClr val="FFFFFF"/>
                </a:solidFill>
              </a:rPr>
              <a:t>clearly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2. Clearly define inclusion criteria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3. Conduct a comprehensive search… of possible, involve a librarian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4. Rigorous critical appraisal of the quality of included evidence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5. Thoughtful qualitative summary of evidence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6. Refrain from quantitative summary unless homogeneity of available evidence permits pooling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7. If quantitatively pooling data, involve a statistician… early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8. Use </a:t>
            </a:r>
            <a:r>
              <a:rPr lang="en-US" sz="6400" dirty="0" smtClean="0">
                <a:solidFill>
                  <a:srgbClr val="FFFFFF"/>
                </a:solidFill>
              </a:rPr>
              <a:t>the discussion to say what the review adds,  acknowledge limitations, and discuss implications 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9. Choose </a:t>
            </a:r>
            <a:r>
              <a:rPr lang="en-US" sz="6400" dirty="0" smtClean="0">
                <a:solidFill>
                  <a:srgbClr val="FFFFFF"/>
                </a:solidFill>
              </a:rPr>
              <a:t>a journal that is a good </a:t>
            </a:r>
            <a:r>
              <a:rPr lang="en-US" sz="6400" dirty="0" smtClean="0">
                <a:solidFill>
                  <a:srgbClr val="FFFFFF"/>
                </a:solidFill>
              </a:rPr>
              <a:t>fit and follow instructions</a:t>
            </a:r>
          </a:p>
          <a:p>
            <a:pPr eaLnBrk="1" hangingPunct="1">
              <a:lnSpc>
                <a:spcPct val="170000"/>
              </a:lnSpc>
              <a:buNone/>
              <a:defRPr/>
            </a:pPr>
            <a:r>
              <a:rPr lang="en-US" sz="6400" dirty="0" smtClean="0">
                <a:solidFill>
                  <a:srgbClr val="FFFFFF"/>
                </a:solidFill>
              </a:rPr>
              <a:t>10. Avoid </a:t>
            </a:r>
            <a:r>
              <a:rPr lang="en-US" sz="6400" dirty="0" smtClean="0">
                <a:solidFill>
                  <a:srgbClr val="FFFFFF"/>
                </a:solidFill>
              </a:rPr>
              <a:t>surprises </a:t>
            </a:r>
            <a:r>
              <a:rPr lang="en-US" sz="6400" dirty="0" smtClean="0">
                <a:solidFill>
                  <a:srgbClr val="FFFFFF"/>
                </a:solidFill>
              </a:rPr>
              <a:t>that editors </a:t>
            </a:r>
            <a:r>
              <a:rPr lang="en-US" sz="6400" dirty="0" smtClean="0">
                <a:solidFill>
                  <a:srgbClr val="FFFFFF"/>
                </a:solidFill>
              </a:rPr>
              <a:t>hate (conflicts, duplication, etc…)</a:t>
            </a:r>
          </a:p>
          <a:p>
            <a:pPr indent="0">
              <a:buFont typeface="Wingdings" charset="2"/>
              <a:buChar char=" 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lvl="1" indent="0">
              <a:spcBef>
                <a:spcPts val="0"/>
              </a:spcBef>
              <a:buNone/>
              <a:defRPr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Narrative Reviews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Fragmentary evidence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Emerging clinical issue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Rare diseases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New technologies</a:t>
            </a:r>
          </a:p>
          <a:p>
            <a:pPr eaLnBrk="1" hangingPunct="1"/>
            <a:r>
              <a:rPr lang="en-US" dirty="0" smtClean="0">
                <a:solidFill>
                  <a:srgbClr val="FFFFFF"/>
                </a:solidFill>
              </a:rPr>
              <a:t>Early insights </a:t>
            </a:r>
            <a:r>
              <a:rPr lang="en-US" dirty="0" smtClean="0">
                <a:solidFill>
                  <a:srgbClr val="FFFFFF"/>
                </a:solidFill>
              </a:rPr>
              <a:t>about disease </a:t>
            </a:r>
            <a:r>
              <a:rPr lang="en-US" dirty="0" smtClean="0">
                <a:solidFill>
                  <a:srgbClr val="FFFFFF"/>
                </a:solidFill>
              </a:rPr>
              <a:t>mechanisms, generate hypotheses</a:t>
            </a: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50" t="21875" r="5469" b="25000"/>
          <a:stretch>
            <a:fillRect/>
          </a:stretch>
        </p:blipFill>
        <p:spPr bwMode="auto">
          <a:xfrm>
            <a:off x="304801" y="1371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Systematic Reviews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Address focused questions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Well-described, rigorous approach to search and selection of evidence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Methodology described in sufficient detail such that readers could replicate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Critical appraisal of included evidence using pre-specified criteria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Qualitative summary of evidence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969" t="21875" r="15625" b="11459"/>
          <a:stretch>
            <a:fillRect/>
          </a:stretch>
        </p:blipFill>
        <p:spPr bwMode="auto">
          <a:xfrm>
            <a:off x="1447801" y="1066800"/>
            <a:ext cx="647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4">
      <a:dk1>
        <a:srgbClr val="0E0B02"/>
      </a:dk1>
      <a:lt1>
        <a:srgbClr val="006060"/>
      </a:lt1>
      <a:dk2>
        <a:srgbClr val="F3FFFF"/>
      </a:dk2>
      <a:lt2>
        <a:srgbClr val="FFC165"/>
      </a:lt2>
      <a:accent1>
        <a:srgbClr val="AF8E19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080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gothic"/>
        <a:cs typeface="msgothic"/>
      </a:majorFont>
      <a:minorFont>
        <a:latin typeface="Times New Roman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1785</Words>
  <Application>Microsoft Office PowerPoint</Application>
  <PresentationFormat>On-screen Show (4:3)</PresentationFormat>
  <Paragraphs>315</Paragraphs>
  <Slides>53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Theme1</vt:lpstr>
      <vt:lpstr>1_Default Design</vt:lpstr>
      <vt:lpstr>Office Theme</vt:lpstr>
      <vt:lpstr>1_Office Theme</vt:lpstr>
      <vt:lpstr>How to Write  (Really Good) Review Articles</vt:lpstr>
      <vt:lpstr>Overview</vt:lpstr>
      <vt:lpstr>What is a Review Article?</vt:lpstr>
      <vt:lpstr>Slide 4</vt:lpstr>
      <vt:lpstr>Slide 5</vt:lpstr>
      <vt:lpstr>Narrative Reviews</vt:lpstr>
      <vt:lpstr>Slide 7</vt:lpstr>
      <vt:lpstr>Systematic Reviews</vt:lpstr>
      <vt:lpstr>Slide 9</vt:lpstr>
      <vt:lpstr>Meta-Analyses</vt:lpstr>
      <vt:lpstr>Slide 11</vt:lpstr>
      <vt:lpstr>Choosing a Topic</vt:lpstr>
      <vt:lpstr>Avoid topics…</vt:lpstr>
      <vt:lpstr>Formulating the Question</vt:lpstr>
      <vt:lpstr>Formulating The Question</vt:lpstr>
      <vt:lpstr> Population </vt:lpstr>
      <vt:lpstr>Exposures or Interventions</vt:lpstr>
      <vt:lpstr>Comparisons</vt:lpstr>
      <vt:lpstr>Outcomes</vt:lpstr>
      <vt:lpstr>A “Non-Question” </vt:lpstr>
      <vt:lpstr>Poorly Formulated Question</vt:lpstr>
      <vt:lpstr>Well-Formulated Question</vt:lpstr>
      <vt:lpstr>Bloomfield et al. Meta-analysis: Effect of patient self-testing and self-management of long-term anticoagulation. Ann Intern Med. 2011:154:472-482.</vt:lpstr>
      <vt:lpstr>Searching for and Selecting Evidence</vt:lpstr>
      <vt:lpstr>Plan the Search and Selection</vt:lpstr>
      <vt:lpstr>Strategies for Finding Evidence</vt:lpstr>
      <vt:lpstr>Sources of Evidence</vt:lpstr>
      <vt:lpstr>Electronic Databases</vt:lpstr>
      <vt:lpstr>Type of Studies Included</vt:lpstr>
      <vt:lpstr>Identifying Unpublished Studies</vt:lpstr>
      <vt:lpstr>Bloomfield et al. Meta-analysis: Effect of patient self-testing and self-management of long-term anticoagulation. Ann Intern Med. 2011:154:472-482.</vt:lpstr>
      <vt:lpstr>Slide 32</vt:lpstr>
      <vt:lpstr>Search and Selection Processes</vt:lpstr>
      <vt:lpstr>Evaluating and Synthesizing Evidence</vt:lpstr>
      <vt:lpstr>Objectives of Evidence Appraisal</vt:lpstr>
      <vt:lpstr>Steps in Evidence Appraisal </vt:lpstr>
      <vt:lpstr>Factors that Contribute to Complexity of Evidence Synthesis</vt:lpstr>
      <vt:lpstr>Appraisal of Evidence</vt:lpstr>
      <vt:lpstr>Slide 39</vt:lpstr>
      <vt:lpstr>Abridged Checklist for Evaluating the Quality of Study Methods for Various Study Designs</vt:lpstr>
      <vt:lpstr>Bloomfield et al. Meta-analysis: Effect of patient self-testing and self-management of long-term anticoagulation. Ann Intern Med. 2011:154:472-482.</vt:lpstr>
      <vt:lpstr>Slide 42</vt:lpstr>
      <vt:lpstr> Meta-Analysis: systematic reviews that use quantitative methods to summarize evidence </vt:lpstr>
      <vt:lpstr>Synthesizing Evidence</vt:lpstr>
      <vt:lpstr>Presenting the Review</vt:lpstr>
      <vt:lpstr>Introduction: Engage the Reader</vt:lpstr>
      <vt:lpstr>Methods: Give Detail</vt:lpstr>
      <vt:lpstr>Analysis: Rigorous and Consistent</vt:lpstr>
      <vt:lpstr>Results: Be Thoughful</vt:lpstr>
      <vt:lpstr>Slide 50</vt:lpstr>
      <vt:lpstr>Slide 51</vt:lpstr>
      <vt:lpstr>Discussion</vt:lpstr>
      <vt:lpstr>10 Keys to successful reviews</vt:lpstr>
    </vt:vector>
  </TitlesOfParts>
  <Company>American College of Physicians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davet</dc:creator>
  <cp:lastModifiedBy>Christine Laine</cp:lastModifiedBy>
  <cp:revision>38</cp:revision>
  <dcterms:created xsi:type="dcterms:W3CDTF">2011-03-11T03:54:26Z</dcterms:created>
  <dcterms:modified xsi:type="dcterms:W3CDTF">2011-04-12T16:46:53Z</dcterms:modified>
</cp:coreProperties>
</file>